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embeddings/oleObject3.bin" ContentType="application/vnd.openxmlformats-officedocument.oleObject"/>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embeddings/oleObject1.bin" ContentType="application/vnd.openxmlformats-officedocument.oleObject"/>
  <Override PartName="/ppt/slideLayouts/slideLayout6.xml" ContentType="application/vnd.openxmlformats-officedocument.presentationml.slideLayout+xml"/>
  <Override PartName="/ppt/slides/slide5.xml" ContentType="application/vnd.openxmlformats-officedocument.presentationml.slide+xml"/>
  <Override PartName="/ppt/embeddings/Microsoft_Equation2.bin" ContentType="application/vnd.openxmlformats-officedocument.oleObject"/>
  <Default Extension="wmf" ContentType="image/x-wmf"/>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embeddings/oleObject4.bin" ContentType="application/vnd.openxmlformats-officedocument.oleObject"/>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embeddings/oleObject2.bin" ContentType="application/vnd.openxmlformats-officedocument.oleObject"/>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embeddings/Microsoft_Equation3.bin" ContentType="application/vnd.openxmlformats-officedocument.oleObject"/>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embeddings/Microsoft_Equation1.bin" ContentType="application/vnd.openxmlformats-officedocument.oleObject"/>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1"/>
  </p:notesMasterIdLst>
  <p:handoutMasterIdLst>
    <p:handoutMasterId r:id="rId12"/>
  </p:handoutMasterIdLst>
  <p:sldIdLst>
    <p:sldId id="256" r:id="rId2"/>
    <p:sldId id="264" r:id="rId3"/>
    <p:sldId id="262" r:id="rId4"/>
    <p:sldId id="257" r:id="rId5"/>
    <p:sldId id="267" r:id="rId6"/>
    <p:sldId id="265" r:id="rId7"/>
    <p:sldId id="271" r:id="rId8"/>
    <p:sldId id="268" r:id="rId9"/>
    <p:sldId id="269" r:id="rId10"/>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100" d="100"/>
          <a:sy n="100" d="100"/>
        </p:scale>
        <p:origin x="-584"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1" Type="http://schemas.openxmlformats.org/officeDocument/2006/relationships/image" Target="../media/image7.wmf"/><Relationship Id="rId2"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defRPr>
            </a:lvl1pPr>
          </a:lstStyle>
          <a:p>
            <a:pPr>
              <a:defRPr/>
            </a:pPr>
            <a:fld id="{C27ABFF1-4983-4DE4-B617-B526EE6A8D0F}" type="datetimeFigureOut">
              <a:rPr lang="en-US"/>
              <a:pPr>
                <a:defRPr/>
              </a:pPr>
              <a:t>1/9/11</a:t>
            </a:fld>
            <a:endParaRPr lang="en-US"/>
          </a:p>
        </p:txBody>
      </p:sp>
      <p:sp>
        <p:nvSpPr>
          <p:cNvPr id="4" name="Footer Placeholder 3"/>
          <p:cNvSpPr>
            <a:spLocks noGrp="1"/>
          </p:cNvSpPr>
          <p:nvPr>
            <p:ph type="ftr" sz="quarter" idx="2"/>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56050" y="8818563"/>
            <a:ext cx="3027363" cy="463550"/>
          </a:xfrm>
          <a:prstGeom prst="rect">
            <a:avLst/>
          </a:prstGeom>
        </p:spPr>
        <p:txBody>
          <a:bodyPr vert="horz" lIns="92958" tIns="46479" rIns="92958" bIns="46479" rtlCol="0" anchor="b"/>
          <a:lstStyle>
            <a:lvl1pPr algn="r" fontAlgn="auto">
              <a:spcBef>
                <a:spcPts val="0"/>
              </a:spcBef>
              <a:spcAft>
                <a:spcPts val="0"/>
              </a:spcAft>
              <a:defRPr sz="1200">
                <a:latin typeface="+mn-lt"/>
              </a:defRPr>
            </a:lvl1pPr>
          </a:lstStyle>
          <a:p>
            <a:pPr>
              <a:defRPr/>
            </a:pPr>
            <a:fld id="{D941E796-3A73-4B7E-9FD3-F03C5D0ED1A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defRPr>
            </a:lvl1pPr>
          </a:lstStyle>
          <a:p>
            <a:pPr>
              <a:defRPr/>
            </a:pPr>
            <a:fld id="{DC7B4EC6-D0E0-4CEF-ABEA-7611A103651A}" type="datetimeFigureOut">
              <a:rPr lang="en-US"/>
              <a:pPr>
                <a:defRPr/>
              </a:pPr>
              <a:t>1/9/11</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lIns="92958" tIns="46479" rIns="92958" bIns="46479" rtlCol="0" anchor="b"/>
          <a:lstStyle>
            <a:lvl1pPr algn="r" fontAlgn="auto">
              <a:spcBef>
                <a:spcPts val="0"/>
              </a:spcBef>
              <a:spcAft>
                <a:spcPts val="0"/>
              </a:spcAft>
              <a:defRPr sz="1200">
                <a:latin typeface="+mn-lt"/>
              </a:defRPr>
            </a:lvl1pPr>
          </a:lstStyle>
          <a:p>
            <a:pPr>
              <a:defRPr/>
            </a:pPr>
            <a:fld id="{FB591353-C601-443D-8127-233A3D39D45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7C5E0A49-3D6E-4CF4-849C-4CDAB328FE73}"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defTabSz="928688" eaLnBrk="1" hangingPunct="1"/>
            <a:r>
              <a:rPr lang="en-US" smtClean="0"/>
              <a:t>The 18mm focal length aspheric lens focuses the 0.34W (only 0.17W is absorbed) Gaussian laser beam to a 4 </a:t>
            </a:r>
            <a:r>
              <a:rPr lang="en-US" smtClean="0">
                <a:latin typeface="Symbol" pitchFamily="18" charset="2"/>
              </a:rPr>
              <a:t>m</a:t>
            </a:r>
            <a:r>
              <a:rPr lang="en-US" smtClean="0"/>
              <a:t>m FWHM spot on the sample.  In order to optimize the speed of the thermal imaging, a shutter was used to synchronize the laser excitation with individual frames from the FLIR T300 thermal camera (30 Hz).  </a:t>
            </a:r>
          </a:p>
        </p:txBody>
      </p:sp>
      <p:sp>
        <p:nvSpPr>
          <p:cNvPr id="4" name="Slide Number Placeholder 3"/>
          <p:cNvSpPr>
            <a:spLocks noGrp="1"/>
          </p:cNvSpPr>
          <p:nvPr>
            <p:ph type="sldNum" sz="quarter" idx="5"/>
          </p:nvPr>
        </p:nvSpPr>
        <p:spPr/>
        <p:txBody>
          <a:bodyPr/>
          <a:lstStyle/>
          <a:p>
            <a:pPr>
              <a:defRPr/>
            </a:pPr>
            <a:fld id="{8B6EB8C3-4E70-48F5-A112-6C8967D77A2D}"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lgn="just" defTabSz="928688" eaLnBrk="1" hangingPunct="1"/>
            <a:r>
              <a:rPr lang="en-US" smtClean="0"/>
              <a:t>When we analyze a sequence of thermal images where the laser alternates between on and off in consecutive frames, we observe a relatively rapid diffusion of heat radially outward over time.  Hence, we study the frame coincident with the first laser pulse to obtain the most accurate representation of the position-dependent heat generation.</a:t>
            </a:r>
          </a:p>
        </p:txBody>
      </p:sp>
      <p:sp>
        <p:nvSpPr>
          <p:cNvPr id="4" name="Slide Number Placeholder 3"/>
          <p:cNvSpPr>
            <a:spLocks noGrp="1"/>
          </p:cNvSpPr>
          <p:nvPr>
            <p:ph type="sldNum" sz="quarter" idx="5"/>
          </p:nvPr>
        </p:nvSpPr>
        <p:spPr/>
        <p:txBody>
          <a:bodyPr/>
          <a:lstStyle/>
          <a:p>
            <a:pPr>
              <a:defRPr/>
            </a:pPr>
            <a:fld id="{82196DE1-CB67-4E40-A304-95668E1DE7D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defTabSz="928688" eaLnBrk="1" hangingPunct="1"/>
            <a:r>
              <a:rPr lang="en-US" smtClean="0"/>
              <a:t>When we study the evolution of the temperature profile following a single pulse (rather than a sequence of pulses), local heat loss appears to dominate over thermal diffusion.  </a:t>
            </a:r>
          </a:p>
        </p:txBody>
      </p:sp>
      <p:sp>
        <p:nvSpPr>
          <p:cNvPr id="4" name="Slide Number Placeholder 3"/>
          <p:cNvSpPr>
            <a:spLocks noGrp="1"/>
          </p:cNvSpPr>
          <p:nvPr>
            <p:ph type="sldNum" sz="quarter" idx="5"/>
          </p:nvPr>
        </p:nvSpPr>
        <p:spPr/>
        <p:txBody>
          <a:bodyPr/>
          <a:lstStyle/>
          <a:p>
            <a:pPr>
              <a:defRPr/>
            </a:pPr>
            <a:fld id="{76ECFDAD-2D3A-4442-8181-70C6776B3A0C}"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defTabSz="928688" eaLnBrk="1" hangingPunct="1"/>
            <a:r>
              <a:rPr lang="en-US" smtClean="0"/>
              <a:t>In past studies, images of luminescence (radiative recombination) have been used to monitor the diffusion of electrons and holes away from the excitation position.  In our study, we measure the luminescence profile along with the temperature gradient due to heat generation.  We obtain temperature profiles that are broader than the profiles of luminescence.  This observation is consistent with how these mechanisms depend on carrier density: heat-generating recombination should be directly proportional to the density of carriers while radiative-recombination is proportional to the density of carriers squared.  Since the carrier density decreases with distance from the excitation position, radiative recombination dominates at short distances while heat-generating recombination becomes more important with increasing distance. We test this hypothesis by plotting the square root of the luminescence, which matches the temperature profile surprisingly well.</a:t>
            </a:r>
          </a:p>
          <a:p>
            <a:pPr defTabSz="928688" eaLnBrk="1" hangingPunct="1"/>
            <a:endParaRPr lang="en-US" smtClean="0"/>
          </a:p>
        </p:txBody>
      </p:sp>
      <p:sp>
        <p:nvSpPr>
          <p:cNvPr id="4" name="Slide Number Placeholder 3"/>
          <p:cNvSpPr>
            <a:spLocks noGrp="1"/>
          </p:cNvSpPr>
          <p:nvPr>
            <p:ph type="sldNum" sz="quarter" idx="5"/>
          </p:nvPr>
        </p:nvSpPr>
        <p:spPr/>
        <p:txBody>
          <a:bodyPr/>
          <a:lstStyle/>
          <a:p>
            <a:pPr>
              <a:defRPr/>
            </a:pPr>
            <a:fld id="{620404EC-9D80-4A53-BD87-1A2E576F6E8E}"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defTabSz="928688" eaLnBrk="1" hangingPunct="1"/>
            <a:r>
              <a:rPr lang="en-US" smtClean="0"/>
              <a:t>In past studies, images of luminescence (radiative recombination) have been used to monitor the diffusion of electrons and holes away from the excitation position.  In our study, we measure the luminescence profile along with the temperature gradient due to heat generation.  We obtain temperature profiles that are broader than the profiles of luminescence.  This observation is consistent with how these mechanisms depend on carrier density: heat-generating recombination should be directly proportional to the density of carriers while radiative-recombination is proportional to the density of carriers squared.  Since the carrier density decreases with distance from the excitation position, radiative recombination dominates at short distances while heat-generating recombination becomes more important with increasing distance. We test this hypothesis by plotting the square root of the luminescence, which matches the temperature profile surprisingly well.</a:t>
            </a:r>
          </a:p>
          <a:p>
            <a:pPr defTabSz="928688" eaLnBrk="1" hangingPunct="1"/>
            <a:endParaRPr lang="en-US" smtClean="0"/>
          </a:p>
        </p:txBody>
      </p:sp>
      <p:sp>
        <p:nvSpPr>
          <p:cNvPr id="4" name="Slide Number Placeholder 3"/>
          <p:cNvSpPr>
            <a:spLocks noGrp="1"/>
          </p:cNvSpPr>
          <p:nvPr>
            <p:ph type="sldNum" sz="quarter" idx="5"/>
          </p:nvPr>
        </p:nvSpPr>
        <p:spPr/>
        <p:txBody>
          <a:bodyPr/>
          <a:lstStyle/>
          <a:p>
            <a:pPr>
              <a:defRPr/>
            </a:pPr>
            <a:fld id="{867F55C7-40FF-4759-BD42-BCD208F0E29F}"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FA6D4B7-1A8B-4F09-A5C7-82FD1F9FC82E}" type="datetimeFigureOut">
              <a:rPr lang="en-US"/>
              <a:pPr>
                <a:defRPr/>
              </a:pPr>
              <a:t>1/9/11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CBC496-145A-4341-B52B-EE571476E31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19E0A8-F85A-4537-A30E-382F7CEC7B8B}" type="datetimeFigureOut">
              <a:rPr lang="en-US"/>
              <a:pPr>
                <a:defRPr/>
              </a:pPr>
              <a:t>1/9/11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1928E9-4081-46FD-86FC-495E7E66D64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3E3D25-95F2-450F-AC4D-FAB7EBEB50DC}" type="datetimeFigureOut">
              <a:rPr lang="en-US"/>
              <a:pPr>
                <a:defRPr/>
              </a:pPr>
              <a:t>1/9/11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00E608-3538-4252-A3BF-857AAAEACF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D6FC48-E278-4B72-A095-DE1B44AA543D}" type="datetimeFigureOut">
              <a:rPr lang="en-US"/>
              <a:pPr>
                <a:defRPr/>
              </a:pPr>
              <a:t>1/9/11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BB47A4-5BD4-4E73-832F-D471BDD569D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39E479E-618A-4D8B-90C5-08C0D2247325}" type="datetimeFigureOut">
              <a:rPr lang="en-US"/>
              <a:pPr>
                <a:defRPr/>
              </a:pPr>
              <a:t>1/9/11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34F30C-E402-43C7-9071-7F8F0407D46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DD9CB20-C3F9-4C93-9232-6B7F65EA4699}" type="datetimeFigureOut">
              <a:rPr lang="en-US"/>
              <a:pPr>
                <a:defRPr/>
              </a:pPr>
              <a:t>1/9/11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BDF863-AD1F-4E3E-968B-23820A54BC2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BAB5C57-F3C4-4C2B-94E5-423F00999C7B}" type="datetimeFigureOut">
              <a:rPr lang="en-US"/>
              <a:pPr>
                <a:defRPr/>
              </a:pPr>
              <a:t>1/9/11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B3CAF70-D552-48D8-8231-0A2869AC6EF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B95040B-2956-4797-94CB-501B7E175A1D}" type="datetimeFigureOut">
              <a:rPr lang="en-US"/>
              <a:pPr>
                <a:defRPr/>
              </a:pPr>
              <a:t>1/9/11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434496B-F4AA-499E-B791-DC5B99DC32C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BB082A-3056-4E94-8BBA-C7ADA18BB982}" type="datetimeFigureOut">
              <a:rPr lang="en-US"/>
              <a:pPr>
                <a:defRPr/>
              </a:pPr>
              <a:t>1/9/11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3895AE6-2C10-4680-B3FD-98C435FEA38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AD58F66-02DE-4127-8E5A-2E5173EC2A77}" type="datetimeFigureOut">
              <a:rPr lang="en-US"/>
              <a:pPr>
                <a:defRPr/>
              </a:pPr>
              <a:t>1/9/11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C49AC1-0257-4A68-BF9C-DFB38C879C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E1F9F0-CCE5-48D2-9C8F-84DBBCF265E1}" type="datetimeFigureOut">
              <a:rPr lang="en-US"/>
              <a:pPr>
                <a:defRPr/>
              </a:pPr>
              <a:t>1/9/11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C8A518-A6B9-49BF-ABBB-ECC9422B5B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ED349BD-A774-44B0-9B6D-214F053A3221}" type="datetimeFigureOut">
              <a:rPr lang="en-US"/>
              <a:pPr>
                <a:defRPr/>
              </a:pPr>
              <a:t>1/9/11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715E1B1-602A-4E37-8C47-E6603CC0EBC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image" Target="../media/image2.jpeg"/><Relationship Id="rId5"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image" Target="../media/image2.jpeg"/><Relationship Id="rId5" Type="http://schemas.openxmlformats.org/officeDocument/2006/relationships/oleObject" Target="../embeddings/oleObject2.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image" Target="../media/image2.jpeg"/><Relationship Id="rId5" Type="http://schemas.openxmlformats.org/officeDocument/2006/relationships/oleObject" Target="../embeddings/oleObject3.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2.jpeg"/><Relationship Id="rId5" Type="http://schemas.openxmlformats.org/officeDocument/2006/relationships/oleObject" Target="../embeddings/oleObject4.bin"/><Relationship Id="rId6" Type="http://schemas.openxmlformats.org/officeDocument/2006/relationships/oleObject" Target="../embeddings/Microsoft_Equation1.bin"/><Relationship Id="rId7" Type="http://schemas.openxmlformats.org/officeDocument/2006/relationships/oleObject" Target="../embeddings/Microsoft_Equation2.bin"/><Relationship Id="rId8" Type="http://schemas.openxmlformats.org/officeDocument/2006/relationships/oleObject" Target="../embeddings/Microsoft_Equation3.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pic>
        <p:nvPicPr>
          <p:cNvPr id="15361" name="Picture 2" descr="\\physicsdept\public\student_drop_box\rycrum\SummerResearch\FLIR Systems\FLIR R&amp;D software\a.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914400" y="1828800"/>
            <a:ext cx="7772400" cy="1219200"/>
          </a:xfrm>
        </p:spPr>
        <p:txBody>
          <a:bodyPr>
            <a:normAutofit fontScale="90000"/>
          </a:bodyPr>
          <a:lstStyle/>
          <a:p>
            <a:pPr lvl="2" eaLnBrk="1" hangingPunct="1">
              <a:defRPr/>
            </a:pPr>
            <a:r>
              <a:rPr lang="en-US" sz="4000" dirty="0" smtClean="0">
                <a:solidFill>
                  <a:schemeClr val="bg1"/>
                </a:solidFill>
              </a:rPr>
              <a:t>Exploring Free Carrier Diffusion </a:t>
            </a:r>
            <a:br>
              <a:rPr lang="en-US" sz="4000" dirty="0" smtClean="0">
                <a:solidFill>
                  <a:schemeClr val="bg1"/>
                </a:solidFill>
              </a:rPr>
            </a:br>
            <a:r>
              <a:rPr lang="en-US" sz="4000" dirty="0" smtClean="0">
                <a:solidFill>
                  <a:schemeClr val="bg1"/>
                </a:solidFill>
              </a:rPr>
              <a:t>with Light- and Heat-Generating Recombination</a:t>
            </a:r>
            <a:r>
              <a:rPr lang="en-US" b="1" dirty="0" smtClean="0"/>
              <a:t/>
            </a:r>
            <a:br>
              <a:rPr lang="en-US" b="1" dirty="0" smtClean="0"/>
            </a:br>
            <a:endParaRPr lang="en-US" sz="4000" dirty="0" smtClean="0">
              <a:solidFill>
                <a:schemeClr val="bg1"/>
              </a:solidFill>
            </a:endParaRPr>
          </a:p>
        </p:txBody>
      </p:sp>
      <p:sp>
        <p:nvSpPr>
          <p:cNvPr id="15363" name="Subtitle 2"/>
          <p:cNvSpPr>
            <a:spLocks noGrp="1"/>
          </p:cNvSpPr>
          <p:nvPr>
            <p:ph type="subTitle" idx="1"/>
          </p:nvPr>
        </p:nvSpPr>
        <p:spPr>
          <a:xfrm>
            <a:off x="1905000" y="3200400"/>
            <a:ext cx="5943600" cy="3276600"/>
          </a:xfrm>
        </p:spPr>
        <p:txBody>
          <a:bodyPr/>
          <a:lstStyle/>
          <a:p>
            <a:pPr eaLnBrk="1" hangingPunct="1">
              <a:lnSpc>
                <a:spcPct val="80000"/>
              </a:lnSpc>
            </a:pPr>
            <a:r>
              <a:rPr lang="en-US" sz="2800" smtClean="0">
                <a:solidFill>
                  <a:srgbClr val="BFBFBF"/>
                </a:solidFill>
              </a:rPr>
              <a:t>Ryan Crum and Tim Gfroerer</a:t>
            </a:r>
          </a:p>
          <a:p>
            <a:pPr eaLnBrk="1" hangingPunct="1">
              <a:lnSpc>
                <a:spcPct val="80000"/>
              </a:lnSpc>
            </a:pPr>
            <a:r>
              <a:rPr lang="en-US" sz="2800" i="1" smtClean="0">
                <a:solidFill>
                  <a:srgbClr val="BFBFBF"/>
                </a:solidFill>
              </a:rPr>
              <a:t>Davidson College</a:t>
            </a:r>
          </a:p>
          <a:p>
            <a:pPr eaLnBrk="1" hangingPunct="1">
              <a:lnSpc>
                <a:spcPct val="80000"/>
              </a:lnSpc>
            </a:pPr>
            <a:endParaRPr lang="en-US" sz="2400" i="1" smtClean="0">
              <a:solidFill>
                <a:srgbClr val="BFBFBF"/>
              </a:solidFill>
            </a:endParaRPr>
          </a:p>
          <a:p>
            <a:pPr eaLnBrk="1" hangingPunct="1">
              <a:lnSpc>
                <a:spcPct val="80000"/>
              </a:lnSpc>
            </a:pPr>
            <a:r>
              <a:rPr lang="en-US" sz="2800" smtClean="0">
                <a:solidFill>
                  <a:srgbClr val="BFBFBF"/>
                </a:solidFill>
              </a:rPr>
              <a:t>Mark Wanlass</a:t>
            </a:r>
          </a:p>
          <a:p>
            <a:pPr eaLnBrk="1" hangingPunct="1">
              <a:lnSpc>
                <a:spcPct val="80000"/>
              </a:lnSpc>
            </a:pPr>
            <a:r>
              <a:rPr lang="en-US" sz="2800" i="1" smtClean="0">
                <a:solidFill>
                  <a:srgbClr val="BFBFBF"/>
                </a:solidFill>
              </a:rPr>
              <a:t>National Renewable Energy Lab</a:t>
            </a:r>
          </a:p>
          <a:p>
            <a:pPr eaLnBrk="1" hangingPunct="1">
              <a:lnSpc>
                <a:spcPct val="80000"/>
              </a:lnSpc>
            </a:pPr>
            <a:endParaRPr lang="en-US" sz="2400" i="1" smtClean="0">
              <a:solidFill>
                <a:srgbClr val="BFBFBF"/>
              </a:solidFill>
            </a:endParaRPr>
          </a:p>
          <a:p>
            <a:pPr eaLnBrk="1" hangingPunct="1">
              <a:lnSpc>
                <a:spcPct val="80000"/>
              </a:lnSpc>
            </a:pPr>
            <a:r>
              <a:rPr lang="en-US" sz="2800" i="1" smtClean="0">
                <a:solidFill>
                  <a:srgbClr val="BFBFBF"/>
                </a:solidFill>
              </a:rPr>
              <a:t>Funded by the American Chemical Society – Petroleum Research Fund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Generation of Electricity!!</a:t>
            </a:r>
            <a:endParaRPr 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grpSp>
        <p:nvGrpSpPr>
          <p:cNvPr id="17411" name="Group 59"/>
          <p:cNvGrpSpPr>
            <a:grpSpLocks/>
          </p:cNvGrpSpPr>
          <p:nvPr/>
        </p:nvGrpSpPr>
        <p:grpSpPr bwMode="auto">
          <a:xfrm>
            <a:off x="533400" y="1371600"/>
            <a:ext cx="8610600" cy="5091113"/>
            <a:chOff x="533401" y="1371600"/>
            <a:chExt cx="8610599" cy="5091415"/>
          </a:xfrm>
        </p:grpSpPr>
        <p:sp>
          <p:nvSpPr>
            <p:cNvPr id="6" name="Rectangle 5"/>
            <p:cNvSpPr/>
            <p:nvPr/>
          </p:nvSpPr>
          <p:spPr>
            <a:xfrm>
              <a:off x="1206775" y="1387503"/>
              <a:ext cx="7403825" cy="1121698"/>
            </a:xfrm>
            <a:prstGeom prst="rect">
              <a:avLst/>
            </a:prstGeom>
            <a:gradFill flip="none" rotWithShape="1">
              <a:gsLst>
                <a:gs pos="0">
                  <a:schemeClr val="tx2">
                    <a:lumMod val="60000"/>
                    <a:lumOff val="40000"/>
                  </a:schemeClr>
                </a:gs>
                <a:gs pos="50000">
                  <a:schemeClr val="accent1">
                    <a:tint val="44500"/>
                    <a:satMod val="160000"/>
                  </a:schemeClr>
                </a:gs>
                <a:gs pos="100000">
                  <a:schemeClr val="accent1">
                    <a:tint val="23500"/>
                    <a:satMod val="160000"/>
                  </a:schemeClr>
                </a:gs>
              </a:gsLst>
              <a:lin ang="5400000" scaled="1"/>
              <a:tileRect/>
            </a:gradFill>
            <a:ln>
              <a:noFill/>
            </a:ln>
            <a:effectLst>
              <a:outerShdw blurRad="44450" dist="27940" dir="5400000" algn="ctr">
                <a:srgbClr val="000000">
                  <a:alpha val="32000"/>
                </a:srgbClr>
              </a:outerShdw>
            </a:effectLst>
            <a:scene3d>
              <a:camera prst="orthographicFront">
                <a:rot lat="0" lon="0" rev="0"/>
              </a:camera>
              <a:lightRig rig="balanced" dir="b">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7" name="Rectangle 6"/>
            <p:cNvSpPr/>
            <p:nvPr/>
          </p:nvSpPr>
          <p:spPr>
            <a:xfrm>
              <a:off x="1206775" y="5262461"/>
              <a:ext cx="7403825" cy="1121698"/>
            </a:xfrm>
            <a:prstGeom prst="rect">
              <a:avLst/>
            </a:prstGeom>
            <a:solidFill>
              <a:srgbClr val="FF0000">
                <a:alpha val="58000"/>
              </a:srgbClr>
            </a:solidFill>
            <a:ln>
              <a:noFill/>
            </a:ln>
            <a:effectLst>
              <a:outerShdw blurRad="44450" dist="27940" dir="5400000" algn="ctr">
                <a:srgbClr val="000000">
                  <a:alpha val="32000"/>
                </a:srgbClr>
              </a:outerShdw>
            </a:effectLst>
            <a:scene3d>
              <a:camera prst="orthographicFront">
                <a:rot lat="0" lon="0" rev="0"/>
              </a:camera>
              <a:lightRig rig="balanced" dir="b">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7418" name="TextBox 5"/>
            <p:cNvSpPr txBox="1">
              <a:spLocks noChangeArrowheads="1"/>
            </p:cNvSpPr>
            <p:nvPr/>
          </p:nvSpPr>
          <p:spPr bwMode="auto">
            <a:xfrm rot="-5400000">
              <a:off x="-642707" y="2869528"/>
              <a:ext cx="3059177" cy="706962"/>
            </a:xfrm>
            <a:prstGeom prst="rect">
              <a:avLst/>
            </a:prstGeom>
            <a:noFill/>
            <a:ln w="9525">
              <a:noFill/>
              <a:miter lim="800000"/>
              <a:headEnd/>
              <a:tailEnd/>
            </a:ln>
          </p:spPr>
          <p:txBody>
            <a:bodyPr>
              <a:spAutoFit/>
            </a:bodyPr>
            <a:lstStyle/>
            <a:p>
              <a:r>
                <a:rPr lang="en-US" sz="2800"/>
                <a:t>Energy</a:t>
              </a:r>
            </a:p>
          </p:txBody>
        </p:sp>
        <p:cxnSp>
          <p:nvCxnSpPr>
            <p:cNvPr id="9" name="Straight Arrow Connector 8"/>
            <p:cNvCxnSpPr/>
            <p:nvPr/>
          </p:nvCxnSpPr>
          <p:spPr>
            <a:xfrm rot="5400000" flipH="1" flipV="1">
              <a:off x="-1449507" y="3937152"/>
              <a:ext cx="4078529" cy="4763"/>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3657601" y="1935196"/>
              <a:ext cx="514350" cy="509617"/>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21" name="TextBox 10"/>
            <p:cNvSpPr txBox="1">
              <a:spLocks noChangeArrowheads="1"/>
            </p:cNvSpPr>
            <p:nvPr/>
          </p:nvSpPr>
          <p:spPr bwMode="auto">
            <a:xfrm>
              <a:off x="3745436" y="1780594"/>
              <a:ext cx="308493" cy="947495"/>
            </a:xfrm>
            <a:prstGeom prst="rect">
              <a:avLst/>
            </a:prstGeom>
            <a:noFill/>
            <a:ln w="9525">
              <a:noFill/>
              <a:miter lim="800000"/>
              <a:headEnd/>
              <a:tailEnd/>
            </a:ln>
          </p:spPr>
          <p:txBody>
            <a:bodyPr>
              <a:spAutoFit/>
            </a:bodyPr>
            <a:lstStyle/>
            <a:p>
              <a:r>
                <a:rPr lang="en-US" sz="4000"/>
                <a:t>-</a:t>
              </a:r>
            </a:p>
          </p:txBody>
        </p:sp>
        <p:sp>
          <p:nvSpPr>
            <p:cNvPr id="12" name="Oval 11"/>
            <p:cNvSpPr/>
            <p:nvPr/>
          </p:nvSpPr>
          <p:spPr>
            <a:xfrm>
              <a:off x="4849813" y="1955835"/>
              <a:ext cx="514350" cy="509618"/>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23" name="TextBox 12"/>
            <p:cNvSpPr txBox="1">
              <a:spLocks noChangeArrowheads="1"/>
            </p:cNvSpPr>
            <p:nvPr/>
          </p:nvSpPr>
          <p:spPr bwMode="auto">
            <a:xfrm>
              <a:off x="4945728" y="1800133"/>
              <a:ext cx="308493" cy="947495"/>
            </a:xfrm>
            <a:prstGeom prst="rect">
              <a:avLst/>
            </a:prstGeom>
            <a:noFill/>
            <a:ln w="9525">
              <a:noFill/>
              <a:miter lim="800000"/>
              <a:headEnd/>
              <a:tailEnd/>
            </a:ln>
          </p:spPr>
          <p:txBody>
            <a:bodyPr>
              <a:spAutoFit/>
            </a:bodyPr>
            <a:lstStyle/>
            <a:p>
              <a:r>
                <a:rPr lang="en-US" sz="4000"/>
                <a:t>-</a:t>
              </a:r>
            </a:p>
          </p:txBody>
        </p:sp>
        <p:sp>
          <p:nvSpPr>
            <p:cNvPr id="14" name="Oval 13"/>
            <p:cNvSpPr/>
            <p:nvPr/>
          </p:nvSpPr>
          <p:spPr>
            <a:xfrm>
              <a:off x="6040438" y="1979649"/>
              <a:ext cx="512762" cy="509617"/>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25" name="TextBox 14"/>
            <p:cNvSpPr txBox="1">
              <a:spLocks noChangeArrowheads="1"/>
            </p:cNvSpPr>
            <p:nvPr/>
          </p:nvSpPr>
          <p:spPr bwMode="auto">
            <a:xfrm>
              <a:off x="6126452" y="1813289"/>
              <a:ext cx="308493" cy="947495"/>
            </a:xfrm>
            <a:prstGeom prst="rect">
              <a:avLst/>
            </a:prstGeom>
            <a:noFill/>
            <a:ln w="9525">
              <a:noFill/>
              <a:miter lim="800000"/>
              <a:headEnd/>
              <a:tailEnd/>
            </a:ln>
          </p:spPr>
          <p:txBody>
            <a:bodyPr>
              <a:spAutoFit/>
            </a:bodyPr>
            <a:lstStyle/>
            <a:p>
              <a:r>
                <a:rPr lang="en-US" sz="4000"/>
                <a:t>-</a:t>
              </a:r>
            </a:p>
          </p:txBody>
        </p:sp>
        <p:sp>
          <p:nvSpPr>
            <p:cNvPr id="16" name="Oval 15"/>
            <p:cNvSpPr/>
            <p:nvPr/>
          </p:nvSpPr>
          <p:spPr>
            <a:xfrm>
              <a:off x="7200900" y="1952659"/>
              <a:ext cx="514350" cy="511205"/>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27" name="TextBox 16"/>
            <p:cNvSpPr txBox="1">
              <a:spLocks noChangeArrowheads="1"/>
            </p:cNvSpPr>
            <p:nvPr/>
          </p:nvSpPr>
          <p:spPr bwMode="auto">
            <a:xfrm>
              <a:off x="7277928" y="1796599"/>
              <a:ext cx="308493" cy="947495"/>
            </a:xfrm>
            <a:prstGeom prst="rect">
              <a:avLst/>
            </a:prstGeom>
            <a:noFill/>
            <a:ln w="9525">
              <a:noFill/>
              <a:miter lim="800000"/>
              <a:headEnd/>
              <a:tailEnd/>
            </a:ln>
          </p:spPr>
          <p:txBody>
            <a:bodyPr>
              <a:spAutoFit/>
            </a:bodyPr>
            <a:lstStyle/>
            <a:p>
              <a:r>
                <a:rPr lang="en-US" sz="4000"/>
                <a:t>-</a:t>
              </a:r>
            </a:p>
          </p:txBody>
        </p:sp>
        <p:sp>
          <p:nvSpPr>
            <p:cNvPr id="18" name="Oval 17"/>
            <p:cNvSpPr/>
            <p:nvPr/>
          </p:nvSpPr>
          <p:spPr>
            <a:xfrm>
              <a:off x="5081588" y="5267556"/>
              <a:ext cx="514350" cy="50961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29" name="TextBox 18"/>
            <p:cNvSpPr txBox="1">
              <a:spLocks noChangeArrowheads="1"/>
            </p:cNvSpPr>
            <p:nvPr/>
          </p:nvSpPr>
          <p:spPr bwMode="auto">
            <a:xfrm>
              <a:off x="5098836" y="5162350"/>
              <a:ext cx="514155" cy="947495"/>
            </a:xfrm>
            <a:prstGeom prst="rect">
              <a:avLst/>
            </a:prstGeom>
            <a:noFill/>
            <a:ln w="9525">
              <a:noFill/>
              <a:miter lim="800000"/>
              <a:headEnd/>
              <a:tailEnd/>
            </a:ln>
          </p:spPr>
          <p:txBody>
            <a:bodyPr>
              <a:spAutoFit/>
            </a:bodyPr>
            <a:lstStyle/>
            <a:p>
              <a:r>
                <a:rPr lang="en-US" sz="4000"/>
                <a:t>+</a:t>
              </a:r>
            </a:p>
          </p:txBody>
        </p:sp>
        <p:sp>
          <p:nvSpPr>
            <p:cNvPr id="20" name="Oval 19"/>
            <p:cNvSpPr/>
            <p:nvPr/>
          </p:nvSpPr>
          <p:spPr>
            <a:xfrm>
              <a:off x="6296025" y="5275495"/>
              <a:ext cx="512763" cy="50961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31" name="TextBox 20"/>
            <p:cNvSpPr txBox="1">
              <a:spLocks noChangeArrowheads="1"/>
            </p:cNvSpPr>
            <p:nvPr/>
          </p:nvSpPr>
          <p:spPr bwMode="auto">
            <a:xfrm>
              <a:off x="6314491" y="5157431"/>
              <a:ext cx="514155" cy="947495"/>
            </a:xfrm>
            <a:prstGeom prst="rect">
              <a:avLst/>
            </a:prstGeom>
            <a:noFill/>
            <a:ln w="9525">
              <a:noFill/>
              <a:miter lim="800000"/>
              <a:headEnd/>
              <a:tailEnd/>
            </a:ln>
          </p:spPr>
          <p:txBody>
            <a:bodyPr>
              <a:spAutoFit/>
            </a:bodyPr>
            <a:lstStyle/>
            <a:p>
              <a:r>
                <a:rPr lang="en-US" sz="4000"/>
                <a:t>+</a:t>
              </a:r>
            </a:p>
          </p:txBody>
        </p:sp>
        <p:sp>
          <p:nvSpPr>
            <p:cNvPr id="22" name="Oval 21"/>
            <p:cNvSpPr/>
            <p:nvPr/>
          </p:nvSpPr>
          <p:spPr>
            <a:xfrm>
              <a:off x="7515225" y="5297721"/>
              <a:ext cx="514350" cy="50961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33" name="TextBox 22"/>
            <p:cNvSpPr txBox="1">
              <a:spLocks noChangeArrowheads="1"/>
            </p:cNvSpPr>
            <p:nvPr/>
          </p:nvSpPr>
          <p:spPr bwMode="auto">
            <a:xfrm>
              <a:off x="7539507" y="5192025"/>
              <a:ext cx="514155" cy="947495"/>
            </a:xfrm>
            <a:prstGeom prst="rect">
              <a:avLst/>
            </a:prstGeom>
            <a:noFill/>
            <a:ln w="9525">
              <a:noFill/>
              <a:miter lim="800000"/>
              <a:headEnd/>
              <a:tailEnd/>
            </a:ln>
          </p:spPr>
          <p:txBody>
            <a:bodyPr>
              <a:spAutoFit/>
            </a:bodyPr>
            <a:lstStyle/>
            <a:p>
              <a:r>
                <a:rPr lang="en-US" sz="4000"/>
                <a:t>+</a:t>
              </a:r>
            </a:p>
          </p:txBody>
        </p:sp>
        <p:sp>
          <p:nvSpPr>
            <p:cNvPr id="24" name="Oval 23"/>
            <p:cNvSpPr/>
            <p:nvPr/>
          </p:nvSpPr>
          <p:spPr>
            <a:xfrm>
              <a:off x="3895726" y="5269144"/>
              <a:ext cx="512763" cy="50961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35" name="TextBox 24"/>
            <p:cNvSpPr txBox="1">
              <a:spLocks noChangeArrowheads="1"/>
            </p:cNvSpPr>
            <p:nvPr/>
          </p:nvSpPr>
          <p:spPr bwMode="auto">
            <a:xfrm>
              <a:off x="3923829" y="5162256"/>
              <a:ext cx="514155" cy="947495"/>
            </a:xfrm>
            <a:prstGeom prst="rect">
              <a:avLst/>
            </a:prstGeom>
            <a:noFill/>
            <a:ln w="9525">
              <a:noFill/>
              <a:miter lim="800000"/>
              <a:headEnd/>
              <a:tailEnd/>
            </a:ln>
          </p:spPr>
          <p:txBody>
            <a:bodyPr>
              <a:spAutoFit/>
            </a:bodyPr>
            <a:lstStyle/>
            <a:p>
              <a:r>
                <a:rPr lang="en-US" sz="4000"/>
                <a:t>+</a:t>
              </a:r>
            </a:p>
          </p:txBody>
        </p:sp>
        <p:sp>
          <p:nvSpPr>
            <p:cNvPr id="26" name="Oval 25"/>
            <p:cNvSpPr/>
            <p:nvPr/>
          </p:nvSpPr>
          <p:spPr>
            <a:xfrm>
              <a:off x="2532064" y="5272319"/>
              <a:ext cx="514350" cy="50961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7" name="Straight Arrow Connector 26"/>
            <p:cNvCxnSpPr/>
            <p:nvPr/>
          </p:nvCxnSpPr>
          <p:spPr>
            <a:xfrm rot="10800000">
              <a:off x="3505201" y="1828827"/>
              <a:ext cx="4189413" cy="7938"/>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800000">
              <a:off x="3733801" y="5867667"/>
              <a:ext cx="4113213" cy="15876"/>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7439" name="TextBox 28"/>
            <p:cNvSpPr txBox="1">
              <a:spLocks noChangeArrowheads="1"/>
            </p:cNvSpPr>
            <p:nvPr/>
          </p:nvSpPr>
          <p:spPr bwMode="auto">
            <a:xfrm>
              <a:off x="4800600" y="1371600"/>
              <a:ext cx="1788964" cy="400110"/>
            </a:xfrm>
            <a:prstGeom prst="rect">
              <a:avLst/>
            </a:prstGeom>
            <a:noFill/>
            <a:ln w="9525">
              <a:noFill/>
              <a:miter lim="800000"/>
              <a:headEnd/>
              <a:tailEnd/>
            </a:ln>
          </p:spPr>
          <p:txBody>
            <a:bodyPr>
              <a:spAutoFit/>
            </a:bodyPr>
            <a:lstStyle/>
            <a:p>
              <a:r>
                <a:rPr lang="en-US" sz="2000">
                  <a:solidFill>
                    <a:srgbClr val="FFFF00"/>
                  </a:solidFill>
                </a:rPr>
                <a:t>E-Field</a:t>
              </a:r>
            </a:p>
          </p:txBody>
        </p:sp>
        <p:sp>
          <p:nvSpPr>
            <p:cNvPr id="17440" name="TextBox 29"/>
            <p:cNvSpPr txBox="1">
              <a:spLocks noChangeArrowheads="1"/>
            </p:cNvSpPr>
            <p:nvPr/>
          </p:nvSpPr>
          <p:spPr bwMode="auto">
            <a:xfrm>
              <a:off x="4953000" y="5867400"/>
              <a:ext cx="1941364" cy="400110"/>
            </a:xfrm>
            <a:prstGeom prst="rect">
              <a:avLst/>
            </a:prstGeom>
            <a:noFill/>
            <a:ln w="9525">
              <a:noFill/>
              <a:miter lim="800000"/>
              <a:headEnd/>
              <a:tailEnd/>
            </a:ln>
          </p:spPr>
          <p:txBody>
            <a:bodyPr>
              <a:spAutoFit/>
            </a:bodyPr>
            <a:lstStyle/>
            <a:p>
              <a:r>
                <a:rPr lang="en-US" sz="2000">
                  <a:solidFill>
                    <a:srgbClr val="FFFF00"/>
                  </a:solidFill>
                </a:rPr>
                <a:t>E-Field</a:t>
              </a:r>
            </a:p>
          </p:txBody>
        </p:sp>
        <p:sp>
          <p:nvSpPr>
            <p:cNvPr id="31" name="Right Arrow 30"/>
            <p:cNvSpPr/>
            <p:nvPr/>
          </p:nvSpPr>
          <p:spPr>
            <a:xfrm>
              <a:off x="7805738" y="2071730"/>
              <a:ext cx="569912" cy="36832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ight Arrow 31"/>
            <p:cNvSpPr/>
            <p:nvPr/>
          </p:nvSpPr>
          <p:spPr>
            <a:xfrm>
              <a:off x="6615113" y="2038390"/>
              <a:ext cx="571500" cy="36832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ight Arrow 32"/>
            <p:cNvSpPr/>
            <p:nvPr/>
          </p:nvSpPr>
          <p:spPr>
            <a:xfrm>
              <a:off x="5432425" y="2052678"/>
              <a:ext cx="571500" cy="36832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ight Arrow 33"/>
            <p:cNvSpPr/>
            <p:nvPr/>
          </p:nvSpPr>
          <p:spPr>
            <a:xfrm>
              <a:off x="4246564" y="2043153"/>
              <a:ext cx="569912" cy="36832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ight Arrow 34"/>
            <p:cNvSpPr/>
            <p:nvPr/>
          </p:nvSpPr>
          <p:spPr>
            <a:xfrm>
              <a:off x="3048001" y="2057441"/>
              <a:ext cx="569913" cy="36832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ight Arrow 35"/>
            <p:cNvSpPr/>
            <p:nvPr/>
          </p:nvSpPr>
          <p:spPr>
            <a:xfrm>
              <a:off x="6892331" y="5380882"/>
              <a:ext cx="570546" cy="368418"/>
            </a:xfrm>
            <a:prstGeom prst="rightArrow">
              <a:avLst>
                <a:gd name="adj1" fmla="val 50000"/>
                <a:gd name="adj2" fmla="val 50000"/>
              </a:avLst>
            </a:prstGeom>
            <a:solidFill>
              <a:schemeClr val="bg1"/>
            </a:solidFill>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ight Arrow 36"/>
            <p:cNvSpPr/>
            <p:nvPr/>
          </p:nvSpPr>
          <p:spPr>
            <a:xfrm>
              <a:off x="5647048" y="5354079"/>
              <a:ext cx="570546" cy="368418"/>
            </a:xfrm>
            <a:prstGeom prst="rightArrow">
              <a:avLst>
                <a:gd name="adj1" fmla="val 50000"/>
                <a:gd name="adj2" fmla="val 50000"/>
              </a:avLst>
            </a:prstGeom>
            <a:solidFill>
              <a:schemeClr val="bg1"/>
            </a:solidFill>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ight Arrow 37"/>
            <p:cNvSpPr/>
            <p:nvPr/>
          </p:nvSpPr>
          <p:spPr>
            <a:xfrm>
              <a:off x="4444291" y="5334829"/>
              <a:ext cx="570546" cy="368418"/>
            </a:xfrm>
            <a:prstGeom prst="rightArrow">
              <a:avLst>
                <a:gd name="adj1" fmla="val 50000"/>
                <a:gd name="adj2" fmla="val 50000"/>
              </a:avLst>
            </a:prstGeom>
            <a:solidFill>
              <a:schemeClr val="bg1"/>
            </a:solidFill>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ight Arrow 38"/>
            <p:cNvSpPr/>
            <p:nvPr/>
          </p:nvSpPr>
          <p:spPr>
            <a:xfrm>
              <a:off x="3197054" y="5308516"/>
              <a:ext cx="570546" cy="368418"/>
            </a:xfrm>
            <a:prstGeom prst="rightArrow">
              <a:avLst>
                <a:gd name="adj1" fmla="val 50000"/>
                <a:gd name="adj2" fmla="val 50000"/>
              </a:avLst>
            </a:prstGeom>
            <a:solidFill>
              <a:schemeClr val="bg1"/>
            </a:solidFill>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50" name="TextBox 9"/>
            <p:cNvSpPr txBox="1">
              <a:spLocks noChangeArrowheads="1"/>
            </p:cNvSpPr>
            <p:nvPr/>
          </p:nvSpPr>
          <p:spPr bwMode="auto">
            <a:xfrm>
              <a:off x="2556052" y="5146540"/>
              <a:ext cx="514155" cy="947495"/>
            </a:xfrm>
            <a:prstGeom prst="rect">
              <a:avLst/>
            </a:prstGeom>
            <a:noFill/>
            <a:ln w="9525">
              <a:noFill/>
              <a:miter lim="800000"/>
              <a:headEnd/>
              <a:tailEnd/>
            </a:ln>
          </p:spPr>
          <p:txBody>
            <a:bodyPr>
              <a:spAutoFit/>
            </a:bodyPr>
            <a:lstStyle/>
            <a:p>
              <a:r>
                <a:rPr lang="en-US" sz="4000"/>
                <a:t>+</a:t>
              </a:r>
            </a:p>
          </p:txBody>
        </p:sp>
        <p:sp>
          <p:nvSpPr>
            <p:cNvPr id="42" name="Oval 41"/>
            <p:cNvSpPr/>
            <p:nvPr/>
          </p:nvSpPr>
          <p:spPr>
            <a:xfrm>
              <a:off x="2406651" y="1919320"/>
              <a:ext cx="514350" cy="509617"/>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452" name="TextBox 11"/>
            <p:cNvSpPr txBox="1">
              <a:spLocks noChangeArrowheads="1"/>
            </p:cNvSpPr>
            <p:nvPr/>
          </p:nvSpPr>
          <p:spPr bwMode="auto">
            <a:xfrm>
              <a:off x="2463979" y="1765651"/>
              <a:ext cx="308493" cy="947495"/>
            </a:xfrm>
            <a:prstGeom prst="rect">
              <a:avLst/>
            </a:prstGeom>
            <a:noFill/>
            <a:ln w="9525">
              <a:noFill/>
              <a:miter lim="800000"/>
              <a:headEnd/>
              <a:tailEnd/>
            </a:ln>
          </p:spPr>
          <p:txBody>
            <a:bodyPr>
              <a:spAutoFit/>
            </a:bodyPr>
            <a:lstStyle/>
            <a:p>
              <a:r>
                <a:rPr lang="en-US" sz="4000"/>
                <a:t>-</a:t>
              </a:r>
            </a:p>
          </p:txBody>
        </p:sp>
        <p:cxnSp>
          <p:nvCxnSpPr>
            <p:cNvPr id="44" name="Straight Arrow Connector 43"/>
            <p:cNvCxnSpPr/>
            <p:nvPr/>
          </p:nvCxnSpPr>
          <p:spPr>
            <a:xfrm rot="5400000" flipH="1" flipV="1">
              <a:off x="1408829" y="3880793"/>
              <a:ext cx="2667158" cy="1587"/>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7454" name="TextBox 15"/>
            <p:cNvSpPr txBox="1">
              <a:spLocks noChangeArrowheads="1"/>
            </p:cNvSpPr>
            <p:nvPr/>
          </p:nvSpPr>
          <p:spPr bwMode="auto">
            <a:xfrm>
              <a:off x="1219200" y="3048000"/>
              <a:ext cx="1223671" cy="369332"/>
            </a:xfrm>
            <a:prstGeom prst="rect">
              <a:avLst/>
            </a:prstGeom>
            <a:noFill/>
            <a:ln w="9525">
              <a:noFill/>
              <a:miter lim="800000"/>
              <a:headEnd/>
              <a:tailEnd/>
            </a:ln>
          </p:spPr>
          <p:txBody>
            <a:bodyPr>
              <a:spAutoFit/>
            </a:bodyPr>
            <a:lstStyle/>
            <a:p>
              <a:r>
                <a:rPr lang="en-US"/>
                <a:t>Photon</a:t>
              </a:r>
            </a:p>
          </p:txBody>
        </p:sp>
        <p:sp>
          <p:nvSpPr>
            <p:cNvPr id="46" name="Right Arrow 45"/>
            <p:cNvSpPr/>
            <p:nvPr/>
          </p:nvSpPr>
          <p:spPr>
            <a:xfrm>
              <a:off x="1810495" y="5341409"/>
              <a:ext cx="570546" cy="368418"/>
            </a:xfrm>
            <a:prstGeom prst="rightArrow">
              <a:avLst>
                <a:gd name="adj1" fmla="val 50000"/>
                <a:gd name="adj2" fmla="val 50000"/>
              </a:avLst>
            </a:prstGeom>
            <a:solidFill>
              <a:schemeClr val="bg1"/>
            </a:solidFill>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5" name="Straight Arrow Connector 54"/>
            <p:cNvCxnSpPr/>
            <p:nvPr/>
          </p:nvCxnSpPr>
          <p:spPr>
            <a:xfrm>
              <a:off x="1219201" y="3429122"/>
              <a:ext cx="1219200" cy="152409"/>
            </a:xfrm>
            <a:prstGeom prst="straightConnector1">
              <a:avLst/>
            </a:prstGeom>
            <a:ln w="5080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7457" name="TextBox 55"/>
            <p:cNvSpPr txBox="1">
              <a:spLocks noChangeArrowheads="1"/>
            </p:cNvSpPr>
            <p:nvPr/>
          </p:nvSpPr>
          <p:spPr bwMode="auto">
            <a:xfrm>
              <a:off x="1219200" y="1371600"/>
              <a:ext cx="2667000" cy="461665"/>
            </a:xfrm>
            <a:prstGeom prst="rect">
              <a:avLst/>
            </a:prstGeom>
            <a:noFill/>
            <a:ln w="9525">
              <a:noFill/>
              <a:miter lim="800000"/>
              <a:headEnd/>
              <a:tailEnd/>
            </a:ln>
          </p:spPr>
          <p:txBody>
            <a:bodyPr>
              <a:spAutoFit/>
            </a:bodyPr>
            <a:lstStyle/>
            <a:p>
              <a:r>
                <a:rPr lang="en-US" sz="2400">
                  <a:solidFill>
                    <a:schemeClr val="bg1"/>
                  </a:solidFill>
                </a:rPr>
                <a:t>Conduction Band</a:t>
              </a:r>
            </a:p>
          </p:txBody>
        </p:sp>
        <p:sp>
          <p:nvSpPr>
            <p:cNvPr id="17458" name="TextBox 58"/>
            <p:cNvSpPr txBox="1">
              <a:spLocks noChangeArrowheads="1"/>
            </p:cNvSpPr>
            <p:nvPr/>
          </p:nvSpPr>
          <p:spPr bwMode="auto">
            <a:xfrm>
              <a:off x="1199950" y="6001350"/>
              <a:ext cx="2362200" cy="461665"/>
            </a:xfrm>
            <a:prstGeom prst="rect">
              <a:avLst/>
            </a:prstGeom>
            <a:noFill/>
            <a:ln w="9525">
              <a:noFill/>
              <a:miter lim="800000"/>
              <a:headEnd/>
              <a:tailEnd/>
            </a:ln>
          </p:spPr>
          <p:txBody>
            <a:bodyPr>
              <a:spAutoFit/>
            </a:bodyPr>
            <a:lstStyle/>
            <a:p>
              <a:r>
                <a:rPr lang="en-US" sz="2400">
                  <a:solidFill>
                    <a:schemeClr val="bg1"/>
                  </a:solidFill>
                </a:rPr>
                <a:t>Valence Band</a:t>
              </a:r>
            </a:p>
          </p:txBody>
        </p:sp>
        <p:cxnSp>
          <p:nvCxnSpPr>
            <p:cNvPr id="50" name="Straight Arrow Connector 49"/>
            <p:cNvCxnSpPr/>
            <p:nvPr/>
          </p:nvCxnSpPr>
          <p:spPr>
            <a:xfrm rot="5400000" flipH="1" flipV="1">
              <a:off x="6630163" y="3047305"/>
              <a:ext cx="1066863"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a:off x="6591267" y="4684909"/>
              <a:ext cx="1143068" cy="317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461" name="TextBox 57"/>
            <p:cNvSpPr txBox="1">
              <a:spLocks noChangeArrowheads="1"/>
            </p:cNvSpPr>
            <p:nvPr/>
          </p:nvSpPr>
          <p:spPr bwMode="auto">
            <a:xfrm>
              <a:off x="6629400" y="3657600"/>
              <a:ext cx="2514600" cy="369332"/>
            </a:xfrm>
            <a:prstGeom prst="rect">
              <a:avLst/>
            </a:prstGeom>
            <a:noFill/>
            <a:ln w="9525">
              <a:noFill/>
              <a:miter lim="800000"/>
              <a:headEnd/>
              <a:tailEnd/>
            </a:ln>
          </p:spPr>
          <p:txBody>
            <a:bodyPr>
              <a:spAutoFit/>
            </a:bodyPr>
            <a:lstStyle/>
            <a:p>
              <a:r>
                <a:rPr lang="en-US"/>
                <a:t>Band Gap</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157" name="TextBox 1156"/>
          <p:cNvSpPr txBox="1"/>
          <p:nvPr/>
        </p:nvSpPr>
        <p:spPr>
          <a:xfrm>
            <a:off x="0" y="85025"/>
            <a:ext cx="9144000" cy="1077218"/>
          </a:xfrm>
          <a:prstGeom prst="rect">
            <a:avLst/>
          </a:prstGeom>
          <a:noFill/>
        </p:spPr>
        <p:txBody>
          <a:bodyPr>
            <a:spAutoFit/>
          </a:bodyPr>
          <a:lstStyle/>
          <a:p>
            <a:pPr algn="ctr" fontAlgn="auto">
              <a:spcBef>
                <a:spcPts val="0"/>
              </a:spcBef>
              <a:spcAft>
                <a:spcPts val="0"/>
              </a:spcAft>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The difference between light- and</a:t>
            </a:r>
          </a:p>
          <a:p>
            <a:pPr algn="ctr" fontAlgn="auto">
              <a:spcBef>
                <a:spcPts val="0"/>
              </a:spcBef>
              <a:spcAft>
                <a:spcPts val="0"/>
              </a:spcAft>
              <a:defRPr/>
            </a:pP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rPr>
              <a:t> heat-generating recombination</a:t>
            </a:r>
          </a:p>
        </p:txBody>
      </p:sp>
      <p:grpSp>
        <p:nvGrpSpPr>
          <p:cNvPr id="18435" name="Group 45"/>
          <p:cNvGrpSpPr>
            <a:grpSpLocks/>
          </p:cNvGrpSpPr>
          <p:nvPr/>
        </p:nvGrpSpPr>
        <p:grpSpPr bwMode="auto">
          <a:xfrm>
            <a:off x="609600" y="1371600"/>
            <a:ext cx="7659688" cy="5372100"/>
            <a:chOff x="609600" y="1371600"/>
            <a:chExt cx="7660257" cy="5370731"/>
          </a:xfrm>
        </p:grpSpPr>
        <p:sp>
          <p:nvSpPr>
            <p:cNvPr id="18436" name="TextBox 1187"/>
            <p:cNvSpPr txBox="1">
              <a:spLocks noChangeArrowheads="1"/>
            </p:cNvSpPr>
            <p:nvPr/>
          </p:nvSpPr>
          <p:spPr bwMode="auto">
            <a:xfrm>
              <a:off x="1487338" y="4305225"/>
              <a:ext cx="1037326" cy="360494"/>
            </a:xfrm>
            <a:prstGeom prst="rect">
              <a:avLst/>
            </a:prstGeom>
            <a:noFill/>
            <a:ln w="9525">
              <a:noFill/>
              <a:miter lim="800000"/>
              <a:headEnd/>
              <a:tailEnd/>
            </a:ln>
          </p:spPr>
          <p:txBody>
            <a:bodyPr>
              <a:spAutoFit/>
            </a:bodyPr>
            <a:lstStyle/>
            <a:p>
              <a:r>
                <a:rPr lang="en-US"/>
                <a:t>heat</a:t>
              </a:r>
            </a:p>
          </p:txBody>
        </p:sp>
        <p:sp>
          <p:nvSpPr>
            <p:cNvPr id="5" name="Rectangle 4"/>
            <p:cNvSpPr/>
            <p:nvPr/>
          </p:nvSpPr>
          <p:spPr>
            <a:xfrm>
              <a:off x="1089197" y="2152218"/>
              <a:ext cx="2872596" cy="816914"/>
            </a:xfrm>
            <a:prstGeom prst="rect">
              <a:avLst/>
            </a:prstGeom>
            <a:gradFill flip="none" rotWithShape="1">
              <a:gsLst>
                <a:gs pos="0">
                  <a:schemeClr val="tx2">
                    <a:lumMod val="60000"/>
                    <a:lumOff val="40000"/>
                  </a:schemeClr>
                </a:gs>
                <a:gs pos="50000">
                  <a:schemeClr val="accent1">
                    <a:tint val="44500"/>
                    <a:satMod val="160000"/>
                  </a:schemeClr>
                </a:gs>
                <a:gs pos="100000">
                  <a:schemeClr val="accent1">
                    <a:tint val="23500"/>
                    <a:satMod val="160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b">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6" name="Rectangle 5"/>
            <p:cNvSpPr/>
            <p:nvPr/>
          </p:nvSpPr>
          <p:spPr>
            <a:xfrm>
              <a:off x="1088366" y="4974286"/>
              <a:ext cx="2952391" cy="816914"/>
            </a:xfrm>
            <a:prstGeom prst="rect">
              <a:avLst/>
            </a:prstGeom>
            <a:solidFill>
              <a:srgbClr val="FF0000">
                <a:alpha val="58000"/>
              </a:srgbClr>
            </a:solidFill>
            <a:ln>
              <a:noFill/>
            </a:ln>
            <a:effectLst>
              <a:outerShdw blurRad="44450" dist="27940" dir="5400000" algn="ctr">
                <a:srgbClr val="000000">
                  <a:alpha val="32000"/>
                </a:srgbClr>
              </a:outerShdw>
            </a:effectLst>
            <a:scene3d>
              <a:camera prst="orthographicFront">
                <a:rot lat="0" lon="0" rev="0"/>
              </a:camera>
              <a:lightRig rig="balanced" dir="b">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8443" name="TextBox 1155"/>
            <p:cNvSpPr txBox="1">
              <a:spLocks noChangeArrowheads="1"/>
            </p:cNvSpPr>
            <p:nvPr/>
          </p:nvSpPr>
          <p:spPr bwMode="auto">
            <a:xfrm rot="-5400000">
              <a:off x="-149455" y="3214848"/>
              <a:ext cx="2227948" cy="546923"/>
            </a:xfrm>
            <a:prstGeom prst="rect">
              <a:avLst/>
            </a:prstGeom>
            <a:noFill/>
            <a:ln w="9525">
              <a:noFill/>
              <a:miter lim="800000"/>
              <a:headEnd/>
              <a:tailEnd/>
            </a:ln>
          </p:spPr>
          <p:txBody>
            <a:bodyPr>
              <a:spAutoFit/>
            </a:bodyPr>
            <a:lstStyle/>
            <a:p>
              <a:r>
                <a:rPr lang="en-US" sz="2800"/>
                <a:t>Energy</a:t>
              </a:r>
            </a:p>
          </p:txBody>
        </p:sp>
        <p:cxnSp>
          <p:nvCxnSpPr>
            <p:cNvPr id="8" name="Straight Arrow Connector 7"/>
            <p:cNvCxnSpPr/>
            <p:nvPr/>
          </p:nvCxnSpPr>
          <p:spPr>
            <a:xfrm rot="5400000" flipH="1" flipV="1">
              <a:off x="-875127" y="4008559"/>
              <a:ext cx="2971043" cy="1588"/>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473463" y="2563509"/>
              <a:ext cx="398493" cy="371380"/>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46" name="TextBox 1158"/>
            <p:cNvSpPr txBox="1">
              <a:spLocks noChangeArrowheads="1"/>
            </p:cNvSpPr>
            <p:nvPr/>
          </p:nvSpPr>
          <p:spPr bwMode="auto">
            <a:xfrm>
              <a:off x="2517757" y="2420277"/>
              <a:ext cx="239383" cy="688498"/>
            </a:xfrm>
            <a:prstGeom prst="rect">
              <a:avLst/>
            </a:prstGeom>
            <a:noFill/>
            <a:ln w="9525">
              <a:noFill/>
              <a:miter lim="800000"/>
              <a:headEnd/>
              <a:tailEnd/>
            </a:ln>
          </p:spPr>
          <p:txBody>
            <a:bodyPr>
              <a:spAutoFit/>
            </a:bodyPr>
            <a:lstStyle/>
            <a:p>
              <a:r>
                <a:rPr lang="en-US" sz="4000"/>
                <a:t>-</a:t>
              </a:r>
            </a:p>
          </p:txBody>
        </p:sp>
        <p:sp>
          <p:nvSpPr>
            <p:cNvPr id="18447" name="TextBox 1159"/>
            <p:cNvSpPr txBox="1">
              <a:spLocks noChangeArrowheads="1"/>
            </p:cNvSpPr>
            <p:nvPr/>
          </p:nvSpPr>
          <p:spPr bwMode="auto">
            <a:xfrm>
              <a:off x="2127355" y="2225807"/>
              <a:ext cx="1117121" cy="360494"/>
            </a:xfrm>
            <a:prstGeom prst="rect">
              <a:avLst/>
            </a:prstGeom>
            <a:noFill/>
            <a:ln w="9525">
              <a:noFill/>
              <a:miter lim="800000"/>
              <a:headEnd/>
              <a:tailEnd/>
            </a:ln>
          </p:spPr>
          <p:txBody>
            <a:bodyPr>
              <a:spAutoFit/>
            </a:bodyPr>
            <a:lstStyle/>
            <a:p>
              <a:r>
                <a:rPr lang="en-US"/>
                <a:t>electron</a:t>
              </a:r>
            </a:p>
          </p:txBody>
        </p:sp>
        <p:sp>
          <p:nvSpPr>
            <p:cNvPr id="18448" name="TextBox 1160"/>
            <p:cNvSpPr txBox="1">
              <a:spLocks noChangeArrowheads="1"/>
            </p:cNvSpPr>
            <p:nvPr/>
          </p:nvSpPr>
          <p:spPr bwMode="auto">
            <a:xfrm>
              <a:off x="2684253" y="5344934"/>
              <a:ext cx="1117121" cy="360494"/>
            </a:xfrm>
            <a:prstGeom prst="rect">
              <a:avLst/>
            </a:prstGeom>
            <a:noFill/>
            <a:ln w="9525">
              <a:noFill/>
              <a:miter lim="800000"/>
              <a:headEnd/>
              <a:tailEnd/>
            </a:ln>
          </p:spPr>
          <p:txBody>
            <a:bodyPr>
              <a:spAutoFit/>
            </a:bodyPr>
            <a:lstStyle/>
            <a:p>
              <a:r>
                <a:rPr lang="en-US"/>
                <a:t>hole</a:t>
              </a:r>
            </a:p>
          </p:txBody>
        </p:sp>
        <p:sp>
          <p:nvSpPr>
            <p:cNvPr id="13" name="Oval 12"/>
            <p:cNvSpPr/>
            <p:nvPr/>
          </p:nvSpPr>
          <p:spPr>
            <a:xfrm>
              <a:off x="2762410" y="5029856"/>
              <a:ext cx="398493" cy="371380"/>
            </a:xfrm>
            <a:prstGeom prst="ellipse">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50" name="TextBox 1162"/>
            <p:cNvSpPr txBox="1">
              <a:spLocks noChangeArrowheads="1"/>
            </p:cNvSpPr>
            <p:nvPr/>
          </p:nvSpPr>
          <p:spPr bwMode="auto">
            <a:xfrm>
              <a:off x="2733575" y="4864339"/>
              <a:ext cx="239383" cy="707886"/>
            </a:xfrm>
            <a:prstGeom prst="rect">
              <a:avLst/>
            </a:prstGeom>
            <a:noFill/>
            <a:ln w="9525">
              <a:noFill/>
              <a:miter lim="800000"/>
              <a:headEnd/>
              <a:tailEnd/>
            </a:ln>
          </p:spPr>
          <p:txBody>
            <a:bodyPr>
              <a:spAutoFit/>
            </a:bodyPr>
            <a:lstStyle/>
            <a:p>
              <a:r>
                <a:rPr lang="en-US" sz="4000"/>
                <a:t>+</a:t>
              </a:r>
            </a:p>
          </p:txBody>
        </p:sp>
        <p:sp>
          <p:nvSpPr>
            <p:cNvPr id="15" name="Rectangle 14"/>
            <p:cNvSpPr/>
            <p:nvPr/>
          </p:nvSpPr>
          <p:spPr>
            <a:xfrm>
              <a:off x="4998289" y="2152218"/>
              <a:ext cx="2872596" cy="816914"/>
            </a:xfrm>
            <a:prstGeom prst="rect">
              <a:avLst/>
            </a:prstGeom>
            <a:gradFill>
              <a:gsLst>
                <a:gs pos="0">
                  <a:schemeClr val="tx2">
                    <a:lumMod val="60000"/>
                    <a:lumOff val="40000"/>
                  </a:schemeClr>
                </a:gs>
                <a:gs pos="50000">
                  <a:schemeClr val="accent1">
                    <a:tint val="44500"/>
                    <a:satMod val="160000"/>
                  </a:schemeClr>
                </a:gs>
                <a:gs pos="100000">
                  <a:schemeClr val="accent1">
                    <a:tint val="23500"/>
                    <a:satMod val="160000"/>
                  </a:schemeClr>
                </a:gs>
              </a:gsLst>
              <a:lin ang="16200000" scaled="1"/>
            </a:gradFill>
            <a:ln>
              <a:noFill/>
            </a:ln>
            <a:effectLst>
              <a:outerShdw blurRad="44450" dist="27940" dir="5400000" algn="ctr">
                <a:srgbClr val="000000">
                  <a:alpha val="32000"/>
                </a:srgbClr>
              </a:outerShdw>
            </a:effectLst>
            <a:scene3d>
              <a:camera prst="orthographicFront">
                <a:rot lat="0" lon="0" rev="0"/>
              </a:camera>
              <a:lightRig rig="balanced" dir="b">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6" name="Rectangle 15"/>
            <p:cNvSpPr/>
            <p:nvPr/>
          </p:nvSpPr>
          <p:spPr>
            <a:xfrm>
              <a:off x="4998289" y="4974286"/>
              <a:ext cx="2952391" cy="816914"/>
            </a:xfrm>
            <a:prstGeom prst="rect">
              <a:avLst/>
            </a:prstGeom>
            <a:solidFill>
              <a:srgbClr val="FF0000">
                <a:alpha val="58000"/>
              </a:srgbClr>
            </a:solidFill>
            <a:ln>
              <a:noFill/>
            </a:ln>
            <a:effectLst>
              <a:outerShdw blurRad="44450" dist="27940" dir="5400000" algn="ctr">
                <a:srgbClr val="000000">
                  <a:alpha val="32000"/>
                </a:srgbClr>
              </a:outerShdw>
            </a:effectLst>
            <a:scene3d>
              <a:camera prst="orthographicFront">
                <a:rot lat="0" lon="0" rev="0"/>
              </a:camera>
              <a:lightRig rig="balanced" dir="b">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17" name="Oval 16"/>
            <p:cNvSpPr/>
            <p:nvPr/>
          </p:nvSpPr>
          <p:spPr>
            <a:xfrm>
              <a:off x="6355190" y="2555573"/>
              <a:ext cx="398492" cy="371380"/>
            </a:xfrm>
            <a:prstGeom prst="ellipse">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58" name="TextBox 1166"/>
            <p:cNvSpPr txBox="1">
              <a:spLocks noChangeArrowheads="1"/>
            </p:cNvSpPr>
            <p:nvPr/>
          </p:nvSpPr>
          <p:spPr bwMode="auto">
            <a:xfrm>
              <a:off x="6405218" y="2395649"/>
              <a:ext cx="239383" cy="688498"/>
            </a:xfrm>
            <a:prstGeom prst="rect">
              <a:avLst/>
            </a:prstGeom>
            <a:noFill/>
            <a:ln w="9525">
              <a:noFill/>
              <a:miter lim="800000"/>
              <a:headEnd/>
              <a:tailEnd/>
            </a:ln>
          </p:spPr>
          <p:txBody>
            <a:bodyPr>
              <a:spAutoFit/>
            </a:bodyPr>
            <a:lstStyle/>
            <a:p>
              <a:r>
                <a:rPr lang="en-US" sz="4000"/>
                <a:t>-</a:t>
              </a:r>
            </a:p>
          </p:txBody>
        </p:sp>
        <p:sp>
          <p:nvSpPr>
            <p:cNvPr id="18459" name="TextBox 1167"/>
            <p:cNvSpPr txBox="1">
              <a:spLocks noChangeArrowheads="1"/>
            </p:cNvSpPr>
            <p:nvPr/>
          </p:nvSpPr>
          <p:spPr bwMode="auto">
            <a:xfrm>
              <a:off x="6035615" y="2225807"/>
              <a:ext cx="1117121" cy="360494"/>
            </a:xfrm>
            <a:prstGeom prst="rect">
              <a:avLst/>
            </a:prstGeom>
            <a:noFill/>
            <a:ln w="9525">
              <a:noFill/>
              <a:miter lim="800000"/>
              <a:headEnd/>
              <a:tailEnd/>
            </a:ln>
          </p:spPr>
          <p:txBody>
            <a:bodyPr>
              <a:spAutoFit/>
            </a:bodyPr>
            <a:lstStyle/>
            <a:p>
              <a:r>
                <a:rPr lang="en-US"/>
                <a:t>electron</a:t>
              </a:r>
            </a:p>
          </p:txBody>
        </p:sp>
        <p:sp>
          <p:nvSpPr>
            <p:cNvPr id="18460" name="TextBox 1168"/>
            <p:cNvSpPr txBox="1">
              <a:spLocks noChangeArrowheads="1"/>
            </p:cNvSpPr>
            <p:nvPr/>
          </p:nvSpPr>
          <p:spPr bwMode="auto">
            <a:xfrm>
              <a:off x="6274998" y="5344934"/>
              <a:ext cx="1117121" cy="360494"/>
            </a:xfrm>
            <a:prstGeom prst="rect">
              <a:avLst/>
            </a:prstGeom>
            <a:noFill/>
            <a:ln w="9525">
              <a:noFill/>
              <a:miter lim="800000"/>
              <a:headEnd/>
              <a:tailEnd/>
            </a:ln>
          </p:spPr>
          <p:txBody>
            <a:bodyPr>
              <a:spAutoFit/>
            </a:bodyPr>
            <a:lstStyle/>
            <a:p>
              <a:r>
                <a:rPr lang="en-US"/>
                <a:t>hole</a:t>
              </a:r>
            </a:p>
          </p:txBody>
        </p:sp>
        <p:sp>
          <p:nvSpPr>
            <p:cNvPr id="21" name="Oval 20"/>
            <p:cNvSpPr/>
            <p:nvPr/>
          </p:nvSpPr>
          <p:spPr>
            <a:xfrm>
              <a:off x="6353602" y="5029856"/>
              <a:ext cx="398493" cy="371380"/>
            </a:xfrm>
            <a:prstGeom prst="ellipse">
              <a:avLst/>
            </a:prstGeom>
            <a:solidFill>
              <a:schemeClr val="bg1"/>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62" name="TextBox 1170"/>
            <p:cNvSpPr txBox="1">
              <a:spLocks noChangeArrowheads="1"/>
            </p:cNvSpPr>
            <p:nvPr/>
          </p:nvSpPr>
          <p:spPr bwMode="auto">
            <a:xfrm>
              <a:off x="6324256" y="4869906"/>
              <a:ext cx="239383" cy="688498"/>
            </a:xfrm>
            <a:prstGeom prst="rect">
              <a:avLst/>
            </a:prstGeom>
            <a:noFill/>
            <a:ln w="9525">
              <a:noFill/>
              <a:miter lim="800000"/>
              <a:headEnd/>
              <a:tailEnd/>
            </a:ln>
          </p:spPr>
          <p:txBody>
            <a:bodyPr>
              <a:spAutoFit/>
            </a:bodyPr>
            <a:lstStyle/>
            <a:p>
              <a:r>
                <a:rPr lang="en-US" sz="4000"/>
                <a:t>+</a:t>
              </a:r>
            </a:p>
          </p:txBody>
        </p:sp>
        <p:cxnSp>
          <p:nvCxnSpPr>
            <p:cNvPr id="23" name="Straight Connector 22"/>
            <p:cNvCxnSpPr/>
            <p:nvPr/>
          </p:nvCxnSpPr>
          <p:spPr>
            <a:xfrm>
              <a:off x="2284537" y="3860166"/>
              <a:ext cx="1117683"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2237849" y="3414986"/>
              <a:ext cx="891948" cy="1588"/>
            </a:xfrm>
            <a:prstGeom prst="straightConnector1">
              <a:avLst/>
            </a:prstGeom>
            <a:ln w="412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2368070" y="4416443"/>
              <a:ext cx="1114141" cy="1588"/>
            </a:xfrm>
            <a:prstGeom prst="straightConnector1">
              <a:avLst/>
            </a:prstGeom>
            <a:ln w="412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flipH="1" flipV="1">
              <a:off x="2769579" y="3334017"/>
              <a:ext cx="149187" cy="1603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flipH="1" flipV="1">
              <a:off x="3088690" y="3334017"/>
              <a:ext cx="149187" cy="1603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flipH="1" flipV="1">
              <a:off x="3407801" y="3334017"/>
              <a:ext cx="149187" cy="160349"/>
            </a:xfrm>
            <a:prstGeom prst="line">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929134" y="3334811"/>
              <a:ext cx="149187" cy="1587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3248246" y="3334811"/>
              <a:ext cx="149187" cy="15876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2130563" y="4374359"/>
              <a:ext cx="149187" cy="158762"/>
            </a:xfrm>
            <a:prstGeom prst="line">
              <a:avLst/>
            </a:prstGeom>
            <a:ln w="28575">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flipH="1" flipV="1">
              <a:off x="2450467" y="4373565"/>
              <a:ext cx="149187" cy="1603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flipH="1" flipV="1">
              <a:off x="2769579" y="4373565"/>
              <a:ext cx="149187" cy="160349"/>
            </a:xfrm>
            <a:prstGeom prst="line">
              <a:avLst/>
            </a:prstGeom>
            <a:ln w="28575">
              <a:solidFill>
                <a:srgbClr val="FF0000"/>
              </a:solidFill>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2290118" y="4373565"/>
              <a:ext cx="149187" cy="1603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2610023" y="4374359"/>
              <a:ext cx="149187" cy="15876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a:off x="5592669" y="3970468"/>
              <a:ext cx="2006089" cy="1588"/>
            </a:xfrm>
            <a:prstGeom prst="straightConnector1">
              <a:avLst/>
            </a:prstGeom>
            <a:ln w="412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7" name="Freeform 36"/>
            <p:cNvSpPr/>
            <p:nvPr/>
          </p:nvSpPr>
          <p:spPr>
            <a:xfrm rot="18371086">
              <a:off x="6868137" y="3460041"/>
              <a:ext cx="891948" cy="1079580"/>
            </a:xfrm>
            <a:custGeom>
              <a:avLst/>
              <a:gdLst>
                <a:gd name="connsiteX0" fmla="*/ 0 w 915924"/>
                <a:gd name="connsiteY0" fmla="*/ 35052 h 1031748"/>
                <a:gd name="connsiteX1" fmla="*/ 237744 w 915924"/>
                <a:gd name="connsiteY1" fmla="*/ 35052 h 1031748"/>
                <a:gd name="connsiteX2" fmla="*/ 155448 w 915924"/>
                <a:gd name="connsiteY2" fmla="*/ 245364 h 1031748"/>
                <a:gd name="connsiteX3" fmla="*/ 393192 w 915924"/>
                <a:gd name="connsiteY3" fmla="*/ 245364 h 1031748"/>
                <a:gd name="connsiteX4" fmla="*/ 329184 w 915924"/>
                <a:gd name="connsiteY4" fmla="*/ 446532 h 1031748"/>
                <a:gd name="connsiteX5" fmla="*/ 539496 w 915924"/>
                <a:gd name="connsiteY5" fmla="*/ 446532 h 1031748"/>
                <a:gd name="connsiteX6" fmla="*/ 484632 w 915924"/>
                <a:gd name="connsiteY6" fmla="*/ 656844 h 1031748"/>
                <a:gd name="connsiteX7" fmla="*/ 740664 w 915924"/>
                <a:gd name="connsiteY7" fmla="*/ 656844 h 1031748"/>
                <a:gd name="connsiteX8" fmla="*/ 685800 w 915924"/>
                <a:gd name="connsiteY8" fmla="*/ 858012 h 1031748"/>
                <a:gd name="connsiteX9" fmla="*/ 886968 w 915924"/>
                <a:gd name="connsiteY9" fmla="*/ 848868 h 1031748"/>
                <a:gd name="connsiteX10" fmla="*/ 859536 w 915924"/>
                <a:gd name="connsiteY10" fmla="*/ 1004316 h 1031748"/>
                <a:gd name="connsiteX11" fmla="*/ 850392 w 915924"/>
                <a:gd name="connsiteY11" fmla="*/ 1013460 h 1031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5924" h="1031748">
                  <a:moveTo>
                    <a:pt x="0" y="35052"/>
                  </a:moveTo>
                  <a:cubicBezTo>
                    <a:pt x="105918" y="17526"/>
                    <a:pt x="211836" y="0"/>
                    <a:pt x="237744" y="35052"/>
                  </a:cubicBezTo>
                  <a:cubicBezTo>
                    <a:pt x="263652" y="70104"/>
                    <a:pt x="129540" y="210312"/>
                    <a:pt x="155448" y="245364"/>
                  </a:cubicBezTo>
                  <a:cubicBezTo>
                    <a:pt x="181356" y="280416"/>
                    <a:pt x="364236" y="211836"/>
                    <a:pt x="393192" y="245364"/>
                  </a:cubicBezTo>
                  <a:cubicBezTo>
                    <a:pt x="422148" y="278892"/>
                    <a:pt x="304800" y="413004"/>
                    <a:pt x="329184" y="446532"/>
                  </a:cubicBezTo>
                  <a:cubicBezTo>
                    <a:pt x="353568" y="480060"/>
                    <a:pt x="513588" y="411480"/>
                    <a:pt x="539496" y="446532"/>
                  </a:cubicBezTo>
                  <a:cubicBezTo>
                    <a:pt x="565404" y="481584"/>
                    <a:pt x="451104" y="621792"/>
                    <a:pt x="484632" y="656844"/>
                  </a:cubicBezTo>
                  <a:cubicBezTo>
                    <a:pt x="518160" y="691896"/>
                    <a:pt x="707136" y="623316"/>
                    <a:pt x="740664" y="656844"/>
                  </a:cubicBezTo>
                  <a:cubicBezTo>
                    <a:pt x="774192" y="690372"/>
                    <a:pt x="661416" y="826008"/>
                    <a:pt x="685800" y="858012"/>
                  </a:cubicBezTo>
                  <a:cubicBezTo>
                    <a:pt x="710184" y="890016"/>
                    <a:pt x="858012" y="824484"/>
                    <a:pt x="886968" y="848868"/>
                  </a:cubicBezTo>
                  <a:cubicBezTo>
                    <a:pt x="915924" y="873252"/>
                    <a:pt x="865632" y="976884"/>
                    <a:pt x="859536" y="1004316"/>
                  </a:cubicBezTo>
                  <a:cubicBezTo>
                    <a:pt x="853440" y="1031748"/>
                    <a:pt x="851916" y="1022604"/>
                    <a:pt x="850392" y="1013460"/>
                  </a:cubicBezTo>
                </a:path>
              </a:pathLst>
            </a:custGeom>
            <a:ln w="34925">
              <a:solidFill>
                <a:srgbClr val="FFC000"/>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8478" name="TextBox 1186"/>
            <p:cNvSpPr txBox="1">
              <a:spLocks noChangeArrowheads="1"/>
            </p:cNvSpPr>
            <p:nvPr/>
          </p:nvSpPr>
          <p:spPr bwMode="auto">
            <a:xfrm>
              <a:off x="3641785" y="3191251"/>
              <a:ext cx="1037326" cy="360494"/>
            </a:xfrm>
            <a:prstGeom prst="rect">
              <a:avLst/>
            </a:prstGeom>
            <a:noFill/>
            <a:ln w="9525">
              <a:noFill/>
              <a:miter lim="800000"/>
              <a:headEnd/>
              <a:tailEnd/>
            </a:ln>
          </p:spPr>
          <p:txBody>
            <a:bodyPr>
              <a:spAutoFit/>
            </a:bodyPr>
            <a:lstStyle/>
            <a:p>
              <a:r>
                <a:rPr lang="en-US"/>
                <a:t>heat</a:t>
              </a:r>
            </a:p>
          </p:txBody>
        </p:sp>
        <p:sp>
          <p:nvSpPr>
            <p:cNvPr id="18479" name="TextBox 1188"/>
            <p:cNvSpPr txBox="1">
              <a:spLocks noChangeArrowheads="1"/>
            </p:cNvSpPr>
            <p:nvPr/>
          </p:nvSpPr>
          <p:spPr bwMode="auto">
            <a:xfrm>
              <a:off x="7010400" y="3505200"/>
              <a:ext cx="1037326" cy="315019"/>
            </a:xfrm>
            <a:prstGeom prst="rect">
              <a:avLst/>
            </a:prstGeom>
            <a:noFill/>
            <a:ln w="9525">
              <a:noFill/>
              <a:miter lim="800000"/>
              <a:headEnd/>
              <a:tailEnd/>
            </a:ln>
          </p:spPr>
          <p:txBody>
            <a:bodyPr>
              <a:spAutoFit/>
            </a:bodyPr>
            <a:lstStyle/>
            <a:p>
              <a:r>
                <a:rPr lang="en-US"/>
                <a:t>photon</a:t>
              </a:r>
            </a:p>
          </p:txBody>
        </p:sp>
        <p:sp>
          <p:nvSpPr>
            <p:cNvPr id="18480" name="TextBox 1189"/>
            <p:cNvSpPr txBox="1">
              <a:spLocks noChangeArrowheads="1"/>
            </p:cNvSpPr>
            <p:nvPr/>
          </p:nvSpPr>
          <p:spPr bwMode="auto">
            <a:xfrm>
              <a:off x="3482196" y="3562575"/>
              <a:ext cx="1037326" cy="631252"/>
            </a:xfrm>
            <a:prstGeom prst="rect">
              <a:avLst/>
            </a:prstGeom>
            <a:noFill/>
            <a:ln w="9525">
              <a:noFill/>
              <a:miter lim="800000"/>
              <a:headEnd/>
              <a:tailEnd/>
            </a:ln>
          </p:spPr>
          <p:txBody>
            <a:bodyPr>
              <a:spAutoFit/>
            </a:bodyPr>
            <a:lstStyle/>
            <a:p>
              <a:r>
                <a:rPr lang="en-US"/>
                <a:t>Defect Level</a:t>
              </a:r>
            </a:p>
          </p:txBody>
        </p:sp>
        <p:sp>
          <p:nvSpPr>
            <p:cNvPr id="18481" name="TextBox 1190"/>
            <p:cNvSpPr txBox="1">
              <a:spLocks noChangeArrowheads="1"/>
            </p:cNvSpPr>
            <p:nvPr/>
          </p:nvSpPr>
          <p:spPr bwMode="auto">
            <a:xfrm>
              <a:off x="848983" y="1371600"/>
              <a:ext cx="3510951" cy="708792"/>
            </a:xfrm>
            <a:prstGeom prst="rect">
              <a:avLst/>
            </a:prstGeom>
            <a:noFill/>
            <a:ln w="9525">
              <a:noFill/>
              <a:miter lim="800000"/>
              <a:headEnd/>
              <a:tailEnd/>
            </a:ln>
          </p:spPr>
          <p:txBody>
            <a:bodyPr>
              <a:spAutoFit/>
            </a:bodyPr>
            <a:lstStyle/>
            <a:p>
              <a:pPr algn="ctr"/>
              <a:r>
                <a:rPr lang="en-US" sz="2400"/>
                <a:t>Heat-Generating Recombination</a:t>
              </a:r>
            </a:p>
          </p:txBody>
        </p:sp>
        <p:sp>
          <p:nvSpPr>
            <p:cNvPr id="18482" name="TextBox 1191"/>
            <p:cNvSpPr txBox="1">
              <a:spLocks noChangeArrowheads="1"/>
            </p:cNvSpPr>
            <p:nvPr/>
          </p:nvSpPr>
          <p:spPr bwMode="auto">
            <a:xfrm>
              <a:off x="4758906" y="1371600"/>
              <a:ext cx="3510951" cy="830997"/>
            </a:xfrm>
            <a:prstGeom prst="rect">
              <a:avLst/>
            </a:prstGeom>
            <a:noFill/>
            <a:ln w="9525">
              <a:noFill/>
              <a:miter lim="800000"/>
              <a:headEnd/>
              <a:tailEnd/>
            </a:ln>
          </p:spPr>
          <p:txBody>
            <a:bodyPr>
              <a:spAutoFit/>
            </a:bodyPr>
            <a:lstStyle/>
            <a:p>
              <a:pPr algn="ctr"/>
              <a:r>
                <a:rPr lang="en-US" sz="2400"/>
                <a:t>Light-Generating</a:t>
              </a:r>
            </a:p>
            <a:p>
              <a:pPr algn="ctr"/>
              <a:r>
                <a:rPr lang="en-US" sz="2400"/>
                <a:t>Recombination</a:t>
              </a:r>
            </a:p>
          </p:txBody>
        </p:sp>
        <p:sp>
          <p:nvSpPr>
            <p:cNvPr id="18483" name="TextBox 43"/>
            <p:cNvSpPr txBox="1">
              <a:spLocks noChangeArrowheads="1"/>
            </p:cNvSpPr>
            <p:nvPr/>
          </p:nvSpPr>
          <p:spPr bwMode="auto">
            <a:xfrm>
              <a:off x="762011" y="5942435"/>
              <a:ext cx="3505461" cy="366619"/>
            </a:xfrm>
            <a:prstGeom prst="rect">
              <a:avLst/>
            </a:prstGeom>
            <a:noFill/>
            <a:ln w="9525">
              <a:noFill/>
              <a:miter lim="800000"/>
              <a:headEnd/>
              <a:tailEnd/>
            </a:ln>
          </p:spPr>
          <p:txBody>
            <a:bodyPr>
              <a:spAutoFit/>
            </a:bodyPr>
            <a:lstStyle/>
            <a:p>
              <a:pPr algn="ctr"/>
              <a:r>
                <a:rPr lang="en-US"/>
                <a:t>Rate ≈ A*n (n = carrier density)</a:t>
              </a:r>
            </a:p>
          </p:txBody>
        </p:sp>
        <p:sp>
          <p:nvSpPr>
            <p:cNvPr id="18484" name="TextBox 44"/>
            <p:cNvSpPr txBox="1">
              <a:spLocks noChangeArrowheads="1"/>
            </p:cNvSpPr>
            <p:nvPr/>
          </p:nvSpPr>
          <p:spPr bwMode="auto">
            <a:xfrm>
              <a:off x="4724400" y="6096000"/>
              <a:ext cx="3505200" cy="646331"/>
            </a:xfrm>
            <a:prstGeom prst="rect">
              <a:avLst/>
            </a:prstGeom>
            <a:noFill/>
            <a:ln w="9525">
              <a:noFill/>
              <a:miter lim="800000"/>
              <a:headEnd/>
              <a:tailEnd/>
            </a:ln>
          </p:spPr>
          <p:txBody>
            <a:bodyPr>
              <a:spAutoFit/>
            </a:bodyPr>
            <a:lstStyle/>
            <a:p>
              <a:pPr algn="ctr"/>
              <a:r>
                <a:rPr lang="en-US"/>
                <a:t>Rate ≈ B*n</a:t>
              </a:r>
              <a:r>
                <a:rPr lang="en-US" baseline="30000"/>
                <a:t>2</a:t>
              </a:r>
              <a:r>
                <a:rPr lang="en-US"/>
                <a:t> (n = carrier density)</a:t>
              </a:r>
            </a:p>
            <a:p>
              <a:endParaRPr lang="en-US"/>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rtlCol="0">
            <a:normAutofit/>
          </a:bodyPr>
          <a:lstStyle/>
          <a:p>
            <a:pPr eaLnBrk="1" fontAlgn="auto" hangingPunct="1">
              <a:spcAft>
                <a:spcPts val="0"/>
              </a:spcAft>
              <a:defRPr/>
            </a:pP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Experimental Set-up</a:t>
            </a:r>
            <a:endPar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grpSp>
        <p:nvGrpSpPr>
          <p:cNvPr id="19459" name="Group 64"/>
          <p:cNvGrpSpPr>
            <a:grpSpLocks/>
          </p:cNvGrpSpPr>
          <p:nvPr/>
        </p:nvGrpSpPr>
        <p:grpSpPr bwMode="auto">
          <a:xfrm>
            <a:off x="2362200" y="1077913"/>
            <a:ext cx="7021513" cy="4648200"/>
            <a:chOff x="2362200" y="1077190"/>
            <a:chExt cx="7021158" cy="4648202"/>
          </a:xfrm>
        </p:grpSpPr>
        <p:sp>
          <p:nvSpPr>
            <p:cNvPr id="75" name="Isosceles Triangle 74"/>
            <p:cNvSpPr/>
            <p:nvPr/>
          </p:nvSpPr>
          <p:spPr>
            <a:xfrm rot="5400000">
              <a:off x="7624493" y="1975726"/>
              <a:ext cx="152400" cy="447652"/>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1" name="Straight Connector 70"/>
            <p:cNvCxnSpPr/>
            <p:nvPr/>
          </p:nvCxnSpPr>
          <p:spPr>
            <a:xfrm>
              <a:off x="5798964" y="2207490"/>
              <a:ext cx="1554083" cy="0"/>
            </a:xfrm>
            <a:prstGeom prst="line">
              <a:avLst/>
            </a:prstGeom>
            <a:ln w="196850">
              <a:solidFill>
                <a:srgbClr val="00B050"/>
              </a:solidFill>
            </a:ln>
          </p:spPr>
          <p:style>
            <a:lnRef idx="1">
              <a:schemeClr val="accent1"/>
            </a:lnRef>
            <a:fillRef idx="0">
              <a:schemeClr val="accent1"/>
            </a:fillRef>
            <a:effectRef idx="0">
              <a:schemeClr val="accent1"/>
            </a:effectRef>
            <a:fontRef idx="minor">
              <a:schemeClr val="tx1"/>
            </a:fontRef>
          </p:style>
        </p:cxnSp>
        <p:pic>
          <p:nvPicPr>
            <p:cNvPr id="19514" name="Picture 1239" descr="SETUP.png"/>
            <p:cNvPicPr>
              <a:picLocks noChangeAspect="1"/>
            </p:cNvPicPr>
            <p:nvPr/>
          </p:nvPicPr>
          <p:blipFill>
            <a:blip r:embed="rId4" cstate="print"/>
            <a:srcRect/>
            <a:stretch>
              <a:fillRect/>
            </a:stretch>
          </p:blipFill>
          <p:spPr bwMode="auto">
            <a:xfrm>
              <a:off x="2362200" y="1077190"/>
              <a:ext cx="7021158" cy="4648202"/>
            </a:xfrm>
            <a:prstGeom prst="rect">
              <a:avLst/>
            </a:prstGeom>
            <a:noFill/>
            <a:ln w="9525">
              <a:noFill/>
              <a:miter lim="800000"/>
              <a:headEnd/>
              <a:tailEnd/>
            </a:ln>
          </p:spPr>
        </p:pic>
        <p:cxnSp>
          <p:nvCxnSpPr>
            <p:cNvPr id="51" name="Straight Connector 50"/>
            <p:cNvCxnSpPr/>
            <p:nvPr/>
          </p:nvCxnSpPr>
          <p:spPr>
            <a:xfrm>
              <a:off x="4359174" y="2220190"/>
              <a:ext cx="1058809" cy="0"/>
            </a:xfrm>
            <a:prstGeom prst="line">
              <a:avLst/>
            </a:prstGeom>
            <a:ln w="190500">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19461" name="TextBox 62"/>
          <p:cNvSpPr txBox="1">
            <a:spLocks noChangeArrowheads="1"/>
          </p:cNvSpPr>
          <p:nvPr/>
        </p:nvSpPr>
        <p:spPr bwMode="auto">
          <a:xfrm>
            <a:off x="4953000" y="5715000"/>
            <a:ext cx="1752600" cy="366713"/>
          </a:xfrm>
          <a:prstGeom prst="rect">
            <a:avLst/>
          </a:prstGeom>
          <a:noFill/>
          <a:ln w="9525">
            <a:noFill/>
            <a:miter lim="800000"/>
            <a:headEnd/>
            <a:tailEnd/>
          </a:ln>
        </p:spPr>
        <p:txBody>
          <a:bodyPr>
            <a:spAutoFit/>
          </a:bodyPr>
          <a:lstStyle/>
          <a:p>
            <a:pPr algn="ctr"/>
            <a:r>
              <a:rPr lang="en-US"/>
              <a:t>Light Camera</a:t>
            </a:r>
          </a:p>
        </p:txBody>
      </p:sp>
      <p:sp>
        <p:nvSpPr>
          <p:cNvPr id="19462" name="TextBox 63"/>
          <p:cNvSpPr txBox="1">
            <a:spLocks noChangeArrowheads="1"/>
          </p:cNvSpPr>
          <p:nvPr/>
        </p:nvSpPr>
        <p:spPr bwMode="auto">
          <a:xfrm>
            <a:off x="6858000" y="4495800"/>
            <a:ext cx="2133600" cy="366713"/>
          </a:xfrm>
          <a:prstGeom prst="rect">
            <a:avLst/>
          </a:prstGeom>
          <a:noFill/>
          <a:ln w="9525">
            <a:noFill/>
            <a:miter lim="800000"/>
            <a:headEnd/>
            <a:tailEnd/>
          </a:ln>
        </p:spPr>
        <p:txBody>
          <a:bodyPr>
            <a:spAutoFit/>
          </a:bodyPr>
          <a:lstStyle/>
          <a:p>
            <a:pPr algn="ctr"/>
            <a:r>
              <a:rPr lang="en-US"/>
              <a:t>Thermal Camera</a:t>
            </a:r>
          </a:p>
        </p:txBody>
      </p:sp>
      <p:grpSp>
        <p:nvGrpSpPr>
          <p:cNvPr id="93" name="Group 92"/>
          <p:cNvGrpSpPr/>
          <p:nvPr/>
        </p:nvGrpSpPr>
        <p:grpSpPr>
          <a:xfrm>
            <a:off x="0" y="2133600"/>
            <a:ext cx="4800600" cy="4864100"/>
            <a:chOff x="0" y="2133600"/>
            <a:chExt cx="4800600" cy="4864100"/>
          </a:xfrm>
        </p:grpSpPr>
        <p:sp>
          <p:nvSpPr>
            <p:cNvPr id="90" name="TextBox 89"/>
            <p:cNvSpPr txBox="1"/>
            <p:nvPr/>
          </p:nvSpPr>
          <p:spPr bwMode="auto">
            <a:xfrm>
              <a:off x="0" y="2133600"/>
              <a:ext cx="2028894" cy="618496"/>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1600" b="1" dirty="0">
                  <a:ln w="11430">
                    <a:solidFill>
                      <a:srgbClr val="00B050"/>
                    </a:solidFill>
                  </a:ln>
                  <a:solidFill>
                    <a:srgbClr val="00B050"/>
                  </a:solidFill>
                  <a:effectLst>
                    <a:outerShdw blurRad="50800" dist="39000" dir="5460000" algn="tl">
                      <a:srgbClr val="000000">
                        <a:alpha val="38000"/>
                      </a:srgbClr>
                    </a:outerShdw>
                  </a:effectLst>
                </a:rPr>
                <a:t>Laser Spot</a:t>
              </a:r>
            </a:p>
            <a:p>
              <a:pPr>
                <a:defRPr/>
              </a:pPr>
              <a:r>
                <a:rPr lang="en-US" sz="1600" b="1" dirty="0">
                  <a:ln w="11430">
                    <a:solidFill>
                      <a:srgbClr val="00B050"/>
                    </a:solidFill>
                  </a:ln>
                  <a:solidFill>
                    <a:srgbClr val="00B050"/>
                  </a:solidFill>
                  <a:effectLst>
                    <a:outerShdw blurRad="50800" dist="39000" dir="5460000" algn="tl">
                      <a:srgbClr val="000000">
                        <a:alpha val="38000"/>
                      </a:srgbClr>
                    </a:outerShdw>
                  </a:effectLst>
                </a:rPr>
                <a:t>≈ 4 µm diameter </a:t>
              </a:r>
            </a:p>
          </p:txBody>
        </p:sp>
        <p:sp>
          <p:nvSpPr>
            <p:cNvPr id="73" name="TextBox 72"/>
            <p:cNvSpPr txBox="1"/>
            <p:nvPr/>
          </p:nvSpPr>
          <p:spPr>
            <a:xfrm>
              <a:off x="1143000" y="6351369"/>
              <a:ext cx="304800" cy="646331"/>
            </a:xfrm>
            <a:prstGeom prst="rect">
              <a:avLst/>
            </a:prstGeom>
            <a:noFill/>
          </p:spPr>
          <p:txBody>
            <a:bodyPr wrap="square" rtlCol="0">
              <a:spAutoFit/>
            </a:bodyPr>
            <a:lstStyle/>
            <a:p>
              <a:r>
                <a:rPr lang="en-US" dirty="0" smtClean="0"/>
                <a:t>+</a:t>
              </a:r>
              <a:endParaRPr lang="en-US" dirty="0"/>
            </a:p>
          </p:txBody>
        </p:sp>
        <p:grpSp>
          <p:nvGrpSpPr>
            <p:cNvPr id="92" name="Group 91"/>
            <p:cNvGrpSpPr/>
            <p:nvPr/>
          </p:nvGrpSpPr>
          <p:grpSpPr>
            <a:xfrm>
              <a:off x="80963" y="2648745"/>
              <a:ext cx="4719637" cy="4183855"/>
              <a:chOff x="80963" y="2648745"/>
              <a:chExt cx="4719637" cy="4183855"/>
            </a:xfrm>
          </p:grpSpPr>
          <p:sp>
            <p:nvSpPr>
              <p:cNvPr id="5" name="Rectangle 4"/>
              <p:cNvSpPr/>
              <p:nvPr/>
            </p:nvSpPr>
            <p:spPr bwMode="auto">
              <a:xfrm>
                <a:off x="80963" y="2994025"/>
                <a:ext cx="4706937" cy="3787775"/>
              </a:xfrm>
              <a:prstGeom prst="rect">
                <a:avLst/>
              </a:prstGeom>
              <a:solidFill>
                <a:schemeClr val="bg1">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6" name="Oval 25"/>
              <p:cNvSpPr/>
              <p:nvPr/>
            </p:nvSpPr>
            <p:spPr bwMode="auto">
              <a:xfrm>
                <a:off x="487363" y="3638550"/>
                <a:ext cx="161925"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4" name="Oval 3"/>
              <p:cNvSpPr/>
              <p:nvPr/>
            </p:nvSpPr>
            <p:spPr bwMode="auto">
              <a:xfrm>
                <a:off x="2190750" y="4848225"/>
                <a:ext cx="49213" cy="4762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bwMode="auto">
              <a:xfrm>
                <a:off x="1947863" y="4686300"/>
                <a:ext cx="161925"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16" name="Oval 15"/>
              <p:cNvSpPr/>
              <p:nvPr/>
            </p:nvSpPr>
            <p:spPr bwMode="auto">
              <a:xfrm>
                <a:off x="2190750" y="4605338"/>
                <a:ext cx="161925"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17" name="Oval 16"/>
              <p:cNvSpPr/>
              <p:nvPr/>
            </p:nvSpPr>
            <p:spPr bwMode="auto">
              <a:xfrm>
                <a:off x="2312988" y="4878388"/>
                <a:ext cx="161925" cy="160337"/>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endParaRPr lang="en-US" dirty="0"/>
              </a:p>
            </p:txBody>
          </p:sp>
          <p:sp>
            <p:nvSpPr>
              <p:cNvPr id="18" name="Oval 17"/>
              <p:cNvSpPr/>
              <p:nvPr/>
            </p:nvSpPr>
            <p:spPr bwMode="auto">
              <a:xfrm>
                <a:off x="2079625" y="4978401"/>
                <a:ext cx="161925" cy="160338"/>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19" name="Oval 18"/>
              <p:cNvSpPr/>
              <p:nvPr/>
            </p:nvSpPr>
            <p:spPr bwMode="auto">
              <a:xfrm>
                <a:off x="1947863" y="4122738"/>
                <a:ext cx="161925" cy="160337"/>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0" name="Oval 19"/>
              <p:cNvSpPr/>
              <p:nvPr/>
            </p:nvSpPr>
            <p:spPr bwMode="auto">
              <a:xfrm>
                <a:off x="4545013" y="6297613"/>
                <a:ext cx="161925"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1" name="Oval 20"/>
              <p:cNvSpPr/>
              <p:nvPr/>
            </p:nvSpPr>
            <p:spPr bwMode="auto">
              <a:xfrm>
                <a:off x="1298575" y="4848225"/>
                <a:ext cx="161925" cy="160338"/>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2" name="Oval 21"/>
              <p:cNvSpPr/>
              <p:nvPr/>
            </p:nvSpPr>
            <p:spPr bwMode="auto">
              <a:xfrm>
                <a:off x="2516188" y="5573713"/>
                <a:ext cx="161925" cy="160337"/>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3" name="Oval 22"/>
              <p:cNvSpPr/>
              <p:nvPr/>
            </p:nvSpPr>
            <p:spPr bwMode="auto">
              <a:xfrm>
                <a:off x="1217614" y="6459538"/>
                <a:ext cx="161925" cy="160337"/>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4" name="Oval 23"/>
              <p:cNvSpPr/>
              <p:nvPr/>
            </p:nvSpPr>
            <p:spPr bwMode="auto">
              <a:xfrm>
                <a:off x="4381500" y="5089525"/>
                <a:ext cx="163513" cy="160338"/>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5" name="Oval 24"/>
              <p:cNvSpPr/>
              <p:nvPr/>
            </p:nvSpPr>
            <p:spPr bwMode="auto">
              <a:xfrm>
                <a:off x="2028825" y="3155950"/>
                <a:ext cx="161925" cy="160338"/>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7" name="Oval 26"/>
              <p:cNvSpPr/>
              <p:nvPr/>
            </p:nvSpPr>
            <p:spPr bwMode="auto">
              <a:xfrm>
                <a:off x="3082925" y="6137275"/>
                <a:ext cx="163513" cy="160338"/>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8" name="Oval 27"/>
              <p:cNvSpPr/>
              <p:nvPr/>
            </p:nvSpPr>
            <p:spPr bwMode="auto">
              <a:xfrm>
                <a:off x="4381500" y="3638550"/>
                <a:ext cx="163513"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29" name="Oval 28"/>
              <p:cNvSpPr/>
              <p:nvPr/>
            </p:nvSpPr>
            <p:spPr bwMode="auto">
              <a:xfrm>
                <a:off x="2678113" y="4525963"/>
                <a:ext cx="161925" cy="160337"/>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30" name="Oval 29"/>
              <p:cNvSpPr/>
              <p:nvPr/>
            </p:nvSpPr>
            <p:spPr bwMode="auto">
              <a:xfrm>
                <a:off x="2435225" y="4202113"/>
                <a:ext cx="161925"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31" name="Oval 30"/>
              <p:cNvSpPr/>
              <p:nvPr/>
            </p:nvSpPr>
            <p:spPr bwMode="auto">
              <a:xfrm>
                <a:off x="2678113" y="5008563"/>
                <a:ext cx="161925"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32" name="Oval 31"/>
              <p:cNvSpPr/>
              <p:nvPr/>
            </p:nvSpPr>
            <p:spPr bwMode="auto">
              <a:xfrm>
                <a:off x="1785938" y="5330825"/>
                <a:ext cx="161925"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33" name="Oval 32"/>
              <p:cNvSpPr/>
              <p:nvPr/>
            </p:nvSpPr>
            <p:spPr bwMode="auto">
              <a:xfrm>
                <a:off x="1622425" y="4445000"/>
                <a:ext cx="163513" cy="160338"/>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smtClean="0">
                    <a:solidFill>
                      <a:schemeClr val="tx1"/>
                    </a:solidFill>
                  </a:rPr>
                  <a:t>-</a:t>
                </a:r>
                <a:endParaRPr lang="en-US" dirty="0">
                  <a:solidFill>
                    <a:schemeClr val="tx1"/>
                  </a:solidFill>
                </a:endParaRPr>
              </a:p>
            </p:txBody>
          </p:sp>
          <p:sp>
            <p:nvSpPr>
              <p:cNvPr id="34" name="Oval 33"/>
              <p:cNvSpPr/>
              <p:nvPr/>
            </p:nvSpPr>
            <p:spPr bwMode="auto">
              <a:xfrm>
                <a:off x="3657600" y="4876800"/>
                <a:ext cx="161925" cy="161925"/>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35" name="Oval 34"/>
              <p:cNvSpPr/>
              <p:nvPr/>
            </p:nvSpPr>
            <p:spPr bwMode="auto">
              <a:xfrm>
                <a:off x="3408363" y="3478212"/>
                <a:ext cx="161925" cy="160337"/>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sp>
            <p:nvSpPr>
              <p:cNvPr id="37" name="Oval 36"/>
              <p:cNvSpPr/>
              <p:nvPr/>
            </p:nvSpPr>
            <p:spPr bwMode="auto">
              <a:xfrm>
                <a:off x="404813" y="5492750"/>
                <a:ext cx="163512" cy="160338"/>
              </a:xfrm>
              <a:prstGeom prst="ellipse">
                <a:avLst/>
              </a:prstGeom>
              <a:solidFill>
                <a:schemeClr val="bg1"/>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rPr>
                  <a:t>+</a:t>
                </a:r>
              </a:p>
            </p:txBody>
          </p:sp>
          <p:cxnSp>
            <p:nvCxnSpPr>
              <p:cNvPr id="39" name="Straight Arrow Connector 38"/>
              <p:cNvCxnSpPr>
                <a:stCxn id="29" idx="6"/>
              </p:cNvCxnSpPr>
              <p:nvPr/>
            </p:nvCxnSpPr>
            <p:spPr bwMode="auto">
              <a:xfrm flipV="1">
                <a:off x="2840037" y="4283075"/>
                <a:ext cx="568325" cy="322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30" idx="7"/>
              </p:cNvCxnSpPr>
              <p:nvPr/>
            </p:nvCxnSpPr>
            <p:spPr bwMode="auto">
              <a:xfrm rot="5400000" flipH="1" flipV="1">
                <a:off x="2453482" y="3839369"/>
                <a:ext cx="506412" cy="266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35" idx="7"/>
              </p:cNvCxnSpPr>
              <p:nvPr/>
            </p:nvCxnSpPr>
            <p:spPr bwMode="auto">
              <a:xfrm rot="5400000" flipH="1" flipV="1">
                <a:off x="3508376" y="3194050"/>
                <a:ext cx="344488" cy="2682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31" idx="5"/>
              </p:cNvCxnSpPr>
              <p:nvPr/>
            </p:nvCxnSpPr>
            <p:spPr bwMode="auto">
              <a:xfrm rot="16200000" flipH="1">
                <a:off x="2979737" y="4983163"/>
                <a:ext cx="265113" cy="5921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19" idx="0"/>
              </p:cNvCxnSpPr>
              <p:nvPr/>
            </p:nvCxnSpPr>
            <p:spPr bwMode="auto">
              <a:xfrm rot="16200000" flipV="1">
                <a:off x="1665288" y="3759201"/>
                <a:ext cx="565150" cy="161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28" idx="7"/>
              </p:cNvCxnSpPr>
              <p:nvPr/>
            </p:nvCxnSpPr>
            <p:spPr bwMode="auto">
              <a:xfrm rot="5400000" flipH="1" flipV="1">
                <a:off x="4506118" y="3444082"/>
                <a:ext cx="233363" cy="203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26" idx="1"/>
              </p:cNvCxnSpPr>
              <p:nvPr/>
            </p:nvCxnSpPr>
            <p:spPr bwMode="auto">
              <a:xfrm rot="16200000" flipV="1">
                <a:off x="291306" y="3442494"/>
                <a:ext cx="157163" cy="282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34" idx="6"/>
              </p:cNvCxnSpPr>
              <p:nvPr/>
            </p:nvCxnSpPr>
            <p:spPr bwMode="auto">
              <a:xfrm>
                <a:off x="3819525" y="4957763"/>
                <a:ext cx="452438" cy="23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27" idx="5"/>
              </p:cNvCxnSpPr>
              <p:nvPr/>
            </p:nvCxnSpPr>
            <p:spPr bwMode="auto">
              <a:xfrm rot="16200000" flipH="1">
                <a:off x="3186907" y="6311106"/>
                <a:ext cx="277812" cy="206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24" idx="6"/>
              </p:cNvCxnSpPr>
              <p:nvPr/>
            </p:nvCxnSpPr>
            <p:spPr bwMode="auto">
              <a:xfrm>
                <a:off x="4545013" y="5170488"/>
                <a:ext cx="242887" cy="7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25" idx="0"/>
              </p:cNvCxnSpPr>
              <p:nvPr/>
            </p:nvCxnSpPr>
            <p:spPr bwMode="auto">
              <a:xfrm rot="5400000" flipH="1" flipV="1">
                <a:off x="2029619" y="3074194"/>
                <a:ext cx="160337"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6" idx="0"/>
              </p:cNvCxnSpPr>
              <p:nvPr/>
            </p:nvCxnSpPr>
            <p:spPr bwMode="auto">
              <a:xfrm rot="5400000" flipH="1" flipV="1">
                <a:off x="1881188" y="3971925"/>
                <a:ext cx="1023938" cy="2428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17" idx="5"/>
              </p:cNvCxnSpPr>
              <p:nvPr/>
            </p:nvCxnSpPr>
            <p:spPr bwMode="auto">
              <a:xfrm rot="16200000" flipH="1">
                <a:off x="2552700" y="4914900"/>
                <a:ext cx="622300" cy="825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18" idx="3"/>
              </p:cNvCxnSpPr>
              <p:nvPr/>
            </p:nvCxnSpPr>
            <p:spPr bwMode="auto">
              <a:xfrm rot="5400000">
                <a:off x="1476375" y="5392738"/>
                <a:ext cx="903287" cy="350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32" idx="3"/>
              </p:cNvCxnSpPr>
              <p:nvPr/>
            </p:nvCxnSpPr>
            <p:spPr bwMode="auto">
              <a:xfrm rot="5400000">
                <a:off x="1429544" y="5563394"/>
                <a:ext cx="474662"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20" idx="5"/>
              </p:cNvCxnSpPr>
              <p:nvPr/>
            </p:nvCxnSpPr>
            <p:spPr bwMode="auto">
              <a:xfrm rot="16200000" flipH="1">
                <a:off x="4683125" y="6435725"/>
                <a:ext cx="104775" cy="104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33" idx="1"/>
              </p:cNvCxnSpPr>
              <p:nvPr/>
            </p:nvCxnSpPr>
            <p:spPr bwMode="auto">
              <a:xfrm rot="16200000" flipV="1">
                <a:off x="1217612" y="4040188"/>
                <a:ext cx="354013" cy="503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37" idx="3"/>
              </p:cNvCxnSpPr>
              <p:nvPr/>
            </p:nvCxnSpPr>
            <p:spPr bwMode="auto">
              <a:xfrm rot="5400000">
                <a:off x="161925" y="5548313"/>
                <a:ext cx="185738" cy="3476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stCxn id="21" idx="2"/>
              </p:cNvCxnSpPr>
              <p:nvPr/>
            </p:nvCxnSpPr>
            <p:spPr bwMode="auto">
              <a:xfrm rot="10800000" flipV="1">
                <a:off x="762000" y="4927600"/>
                <a:ext cx="536575" cy="2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6" idx="2"/>
              </p:cNvCxnSpPr>
              <p:nvPr/>
            </p:nvCxnSpPr>
            <p:spPr bwMode="auto">
              <a:xfrm rot="10800000">
                <a:off x="914400" y="4495800"/>
                <a:ext cx="1033463" cy="2714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stCxn id="23" idx="3"/>
              </p:cNvCxnSpPr>
              <p:nvPr/>
            </p:nvCxnSpPr>
            <p:spPr bwMode="auto">
              <a:xfrm rot="5400000">
                <a:off x="1096963" y="6637337"/>
                <a:ext cx="184150" cy="104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bwMode="auto">
              <a:xfrm>
                <a:off x="93566" y="2648745"/>
                <a:ext cx="4707034" cy="390630"/>
              </a:xfrm>
              <a:prstGeom prst="rect">
                <a:avLst/>
              </a:prstGeom>
              <a:noFill/>
            </p:spPr>
            <p:txBody>
              <a:bodyPr>
                <a:spAutoFit/>
              </a:bodyPr>
              <a:lstStyle/>
              <a:p>
                <a:pPr algn="ctr">
                  <a:defRPr/>
                </a:pPr>
                <a:r>
                  <a:rPr lang="en-US"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GaAs</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Sample</a:t>
                </a:r>
              </a:p>
            </p:txBody>
          </p:sp>
          <p:cxnSp>
            <p:nvCxnSpPr>
              <p:cNvPr id="89" name="Straight Arrow Connector 88"/>
              <p:cNvCxnSpPr/>
              <p:nvPr/>
            </p:nvCxnSpPr>
            <p:spPr bwMode="auto">
              <a:xfrm rot="16200000" flipH="1">
                <a:off x="528638" y="3141663"/>
                <a:ext cx="2054225" cy="124142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09575" y="3514725"/>
                <a:ext cx="304800" cy="646331"/>
              </a:xfrm>
              <a:prstGeom prst="rect">
                <a:avLst/>
              </a:prstGeom>
              <a:noFill/>
            </p:spPr>
            <p:txBody>
              <a:bodyPr wrap="square" rtlCol="0">
                <a:spAutoFit/>
              </a:bodyPr>
              <a:lstStyle/>
              <a:p>
                <a:r>
                  <a:rPr lang="en-US" dirty="0" smtClean="0"/>
                  <a:t>+</a:t>
                </a:r>
                <a:endParaRPr lang="en-US" dirty="0"/>
              </a:p>
            </p:txBody>
          </p:sp>
          <p:sp>
            <p:nvSpPr>
              <p:cNvPr id="66" name="TextBox 65"/>
              <p:cNvSpPr txBox="1"/>
              <p:nvPr/>
            </p:nvSpPr>
            <p:spPr>
              <a:xfrm>
                <a:off x="1873250" y="4000500"/>
                <a:ext cx="304800" cy="646331"/>
              </a:xfrm>
              <a:prstGeom prst="rect">
                <a:avLst/>
              </a:prstGeom>
              <a:noFill/>
            </p:spPr>
            <p:txBody>
              <a:bodyPr wrap="square" rtlCol="0">
                <a:spAutoFit/>
              </a:bodyPr>
              <a:lstStyle/>
              <a:p>
                <a:r>
                  <a:rPr lang="en-US" dirty="0" smtClean="0"/>
                  <a:t>+</a:t>
                </a:r>
                <a:endParaRPr lang="en-US" dirty="0"/>
              </a:p>
            </p:txBody>
          </p:sp>
          <p:sp>
            <p:nvSpPr>
              <p:cNvPr id="67" name="TextBox 66"/>
              <p:cNvSpPr txBox="1"/>
              <p:nvPr/>
            </p:nvSpPr>
            <p:spPr>
              <a:xfrm>
                <a:off x="2241550" y="4763869"/>
                <a:ext cx="304800" cy="646331"/>
              </a:xfrm>
              <a:prstGeom prst="rect">
                <a:avLst/>
              </a:prstGeom>
              <a:noFill/>
            </p:spPr>
            <p:txBody>
              <a:bodyPr wrap="square" rtlCol="0">
                <a:spAutoFit/>
              </a:bodyPr>
              <a:lstStyle/>
              <a:p>
                <a:r>
                  <a:rPr lang="en-US" dirty="0" smtClean="0"/>
                  <a:t>+</a:t>
                </a:r>
                <a:endParaRPr lang="en-US" dirty="0"/>
              </a:p>
            </p:txBody>
          </p:sp>
          <p:sp>
            <p:nvSpPr>
              <p:cNvPr id="68" name="TextBox 67"/>
              <p:cNvSpPr txBox="1"/>
              <p:nvPr/>
            </p:nvSpPr>
            <p:spPr>
              <a:xfrm>
                <a:off x="1714500" y="5214719"/>
                <a:ext cx="304800" cy="646331"/>
              </a:xfrm>
              <a:prstGeom prst="rect">
                <a:avLst/>
              </a:prstGeom>
              <a:noFill/>
            </p:spPr>
            <p:txBody>
              <a:bodyPr wrap="square" rtlCol="0">
                <a:spAutoFit/>
              </a:bodyPr>
              <a:lstStyle/>
              <a:p>
                <a:r>
                  <a:rPr lang="en-US" dirty="0" smtClean="0"/>
                  <a:t>+</a:t>
                </a:r>
                <a:endParaRPr lang="en-US" dirty="0"/>
              </a:p>
            </p:txBody>
          </p:sp>
          <p:sp>
            <p:nvSpPr>
              <p:cNvPr id="69" name="TextBox 68"/>
              <p:cNvSpPr txBox="1"/>
              <p:nvPr/>
            </p:nvSpPr>
            <p:spPr>
              <a:xfrm>
                <a:off x="1879600" y="4565650"/>
                <a:ext cx="304800" cy="646331"/>
              </a:xfrm>
              <a:prstGeom prst="rect">
                <a:avLst/>
              </a:prstGeom>
              <a:noFill/>
            </p:spPr>
            <p:txBody>
              <a:bodyPr wrap="square" rtlCol="0">
                <a:spAutoFit/>
              </a:bodyPr>
              <a:lstStyle/>
              <a:p>
                <a:r>
                  <a:rPr lang="en-US" dirty="0" smtClean="0"/>
                  <a:t>+</a:t>
                </a:r>
                <a:endParaRPr lang="en-US" dirty="0"/>
              </a:p>
            </p:txBody>
          </p:sp>
          <p:sp>
            <p:nvSpPr>
              <p:cNvPr id="70" name="TextBox 69"/>
              <p:cNvSpPr txBox="1"/>
              <p:nvPr/>
            </p:nvSpPr>
            <p:spPr>
              <a:xfrm>
                <a:off x="4470400" y="6186269"/>
                <a:ext cx="304800" cy="646331"/>
              </a:xfrm>
              <a:prstGeom prst="rect">
                <a:avLst/>
              </a:prstGeom>
              <a:noFill/>
            </p:spPr>
            <p:txBody>
              <a:bodyPr wrap="square" rtlCol="0">
                <a:spAutoFit/>
              </a:bodyPr>
              <a:lstStyle/>
              <a:p>
                <a:r>
                  <a:rPr lang="en-US" dirty="0" smtClean="0"/>
                  <a:t>+</a:t>
                </a:r>
                <a:endParaRPr lang="en-US" dirty="0"/>
              </a:p>
            </p:txBody>
          </p:sp>
          <p:sp>
            <p:nvSpPr>
              <p:cNvPr id="72" name="TextBox 71"/>
              <p:cNvSpPr txBox="1"/>
              <p:nvPr/>
            </p:nvSpPr>
            <p:spPr>
              <a:xfrm>
                <a:off x="3581400" y="4756150"/>
                <a:ext cx="304800" cy="646331"/>
              </a:xfrm>
              <a:prstGeom prst="rect">
                <a:avLst/>
              </a:prstGeom>
              <a:noFill/>
            </p:spPr>
            <p:txBody>
              <a:bodyPr wrap="square" rtlCol="0">
                <a:spAutoFit/>
              </a:bodyPr>
              <a:lstStyle/>
              <a:p>
                <a:r>
                  <a:rPr lang="en-US" dirty="0" smtClean="0"/>
                  <a:t>+</a:t>
                </a:r>
                <a:endParaRPr lang="en-US" dirty="0"/>
              </a:p>
            </p:txBody>
          </p:sp>
          <p:sp>
            <p:nvSpPr>
              <p:cNvPr id="74" name="TextBox 73"/>
              <p:cNvSpPr txBox="1"/>
              <p:nvPr/>
            </p:nvSpPr>
            <p:spPr>
              <a:xfrm>
                <a:off x="2603500" y="4408269"/>
                <a:ext cx="304800" cy="646331"/>
              </a:xfrm>
              <a:prstGeom prst="rect">
                <a:avLst/>
              </a:prstGeom>
              <a:noFill/>
            </p:spPr>
            <p:txBody>
              <a:bodyPr wrap="square" rtlCol="0">
                <a:spAutoFit/>
              </a:bodyPr>
              <a:lstStyle/>
              <a:p>
                <a:r>
                  <a:rPr lang="en-US" dirty="0" smtClean="0"/>
                  <a:t>+</a:t>
                </a:r>
                <a:endParaRPr lang="en-US" dirty="0"/>
              </a:p>
            </p:txBody>
          </p:sp>
          <p:sp>
            <p:nvSpPr>
              <p:cNvPr id="76" name="TextBox 75"/>
              <p:cNvSpPr txBox="1"/>
              <p:nvPr/>
            </p:nvSpPr>
            <p:spPr>
              <a:xfrm>
                <a:off x="365125" y="5352018"/>
                <a:ext cx="304800" cy="369332"/>
              </a:xfrm>
              <a:prstGeom prst="rect">
                <a:avLst/>
              </a:prstGeom>
              <a:noFill/>
            </p:spPr>
            <p:txBody>
              <a:bodyPr wrap="square" rtlCol="0">
                <a:spAutoFit/>
              </a:bodyPr>
              <a:lstStyle/>
              <a:p>
                <a:r>
                  <a:rPr lang="en-US" dirty="0" smtClean="0"/>
                  <a:t>-</a:t>
                </a:r>
                <a:endParaRPr lang="en-US" dirty="0"/>
              </a:p>
            </p:txBody>
          </p:sp>
          <p:sp>
            <p:nvSpPr>
              <p:cNvPr id="77" name="TextBox 76"/>
              <p:cNvSpPr txBox="1"/>
              <p:nvPr/>
            </p:nvSpPr>
            <p:spPr>
              <a:xfrm>
                <a:off x="1225550" y="4732119"/>
                <a:ext cx="304800" cy="646331"/>
              </a:xfrm>
              <a:prstGeom prst="rect">
                <a:avLst/>
              </a:prstGeom>
              <a:noFill/>
            </p:spPr>
            <p:txBody>
              <a:bodyPr wrap="square" rtlCol="0">
                <a:spAutoFit/>
              </a:bodyPr>
              <a:lstStyle/>
              <a:p>
                <a:r>
                  <a:rPr lang="en-US" dirty="0" smtClean="0"/>
                  <a:t>+</a:t>
                </a:r>
                <a:endParaRPr lang="en-US" dirty="0"/>
              </a:p>
            </p:txBody>
          </p:sp>
          <p:sp>
            <p:nvSpPr>
              <p:cNvPr id="78" name="TextBox 77"/>
              <p:cNvSpPr txBox="1"/>
              <p:nvPr/>
            </p:nvSpPr>
            <p:spPr>
              <a:xfrm>
                <a:off x="3333750" y="3359150"/>
                <a:ext cx="304800" cy="646331"/>
              </a:xfrm>
              <a:prstGeom prst="rect">
                <a:avLst/>
              </a:prstGeom>
              <a:noFill/>
            </p:spPr>
            <p:txBody>
              <a:bodyPr wrap="square" rtlCol="0">
                <a:spAutoFit/>
              </a:bodyPr>
              <a:lstStyle/>
              <a:p>
                <a:r>
                  <a:rPr lang="en-US" dirty="0" smtClean="0"/>
                  <a:t>+</a:t>
                </a:r>
                <a:endParaRPr lang="en-US" dirty="0"/>
              </a:p>
            </p:txBody>
          </p:sp>
          <p:sp>
            <p:nvSpPr>
              <p:cNvPr id="79" name="TextBox 78"/>
              <p:cNvSpPr txBox="1"/>
              <p:nvPr/>
            </p:nvSpPr>
            <p:spPr>
              <a:xfrm>
                <a:off x="4337050" y="3505200"/>
                <a:ext cx="304800" cy="369332"/>
              </a:xfrm>
              <a:prstGeom prst="rect">
                <a:avLst/>
              </a:prstGeom>
              <a:noFill/>
            </p:spPr>
            <p:txBody>
              <a:bodyPr wrap="square" rtlCol="0">
                <a:spAutoFit/>
              </a:bodyPr>
              <a:lstStyle/>
              <a:p>
                <a:r>
                  <a:rPr lang="en-US" dirty="0" smtClean="0"/>
                  <a:t>-</a:t>
                </a:r>
                <a:endParaRPr lang="en-US" dirty="0"/>
              </a:p>
            </p:txBody>
          </p:sp>
          <p:sp>
            <p:nvSpPr>
              <p:cNvPr id="80" name="TextBox 79"/>
              <p:cNvSpPr txBox="1"/>
              <p:nvPr/>
            </p:nvSpPr>
            <p:spPr>
              <a:xfrm>
                <a:off x="1987550" y="3016250"/>
                <a:ext cx="304800" cy="369332"/>
              </a:xfrm>
              <a:prstGeom prst="rect">
                <a:avLst/>
              </a:prstGeom>
              <a:noFill/>
            </p:spPr>
            <p:txBody>
              <a:bodyPr wrap="square" rtlCol="0">
                <a:spAutoFit/>
              </a:bodyPr>
              <a:lstStyle/>
              <a:p>
                <a:r>
                  <a:rPr lang="en-US" dirty="0" smtClean="0"/>
                  <a:t>-</a:t>
                </a:r>
                <a:endParaRPr lang="en-US" dirty="0"/>
              </a:p>
            </p:txBody>
          </p:sp>
          <p:sp>
            <p:nvSpPr>
              <p:cNvPr id="81" name="TextBox 80"/>
              <p:cNvSpPr txBox="1"/>
              <p:nvPr/>
            </p:nvSpPr>
            <p:spPr>
              <a:xfrm>
                <a:off x="1574800" y="4304268"/>
                <a:ext cx="304800" cy="369332"/>
              </a:xfrm>
              <a:prstGeom prst="rect">
                <a:avLst/>
              </a:prstGeom>
              <a:noFill/>
            </p:spPr>
            <p:txBody>
              <a:bodyPr wrap="square" rtlCol="0">
                <a:spAutoFit/>
              </a:bodyPr>
              <a:lstStyle/>
              <a:p>
                <a:r>
                  <a:rPr lang="en-US" dirty="0" smtClean="0"/>
                  <a:t>-</a:t>
                </a:r>
                <a:endParaRPr lang="en-US" dirty="0"/>
              </a:p>
            </p:txBody>
          </p:sp>
          <p:sp>
            <p:nvSpPr>
              <p:cNvPr id="82" name="TextBox 81"/>
              <p:cNvSpPr txBox="1"/>
              <p:nvPr/>
            </p:nvSpPr>
            <p:spPr>
              <a:xfrm>
                <a:off x="2038350" y="4837668"/>
                <a:ext cx="304800" cy="369332"/>
              </a:xfrm>
              <a:prstGeom prst="rect">
                <a:avLst/>
              </a:prstGeom>
              <a:noFill/>
            </p:spPr>
            <p:txBody>
              <a:bodyPr wrap="square" rtlCol="0">
                <a:spAutoFit/>
              </a:bodyPr>
              <a:lstStyle/>
              <a:p>
                <a:r>
                  <a:rPr lang="en-US" dirty="0" smtClean="0"/>
                  <a:t>-</a:t>
                </a:r>
                <a:endParaRPr lang="en-US" dirty="0"/>
              </a:p>
            </p:txBody>
          </p:sp>
          <p:sp>
            <p:nvSpPr>
              <p:cNvPr id="83" name="TextBox 82"/>
              <p:cNvSpPr txBox="1"/>
              <p:nvPr/>
            </p:nvSpPr>
            <p:spPr>
              <a:xfrm>
                <a:off x="2146300" y="4469368"/>
                <a:ext cx="304800" cy="369332"/>
              </a:xfrm>
              <a:prstGeom prst="rect">
                <a:avLst/>
              </a:prstGeom>
              <a:noFill/>
            </p:spPr>
            <p:txBody>
              <a:bodyPr wrap="square" rtlCol="0">
                <a:spAutoFit/>
              </a:bodyPr>
              <a:lstStyle/>
              <a:p>
                <a:r>
                  <a:rPr lang="en-US" dirty="0" smtClean="0"/>
                  <a:t>-</a:t>
                </a:r>
                <a:endParaRPr lang="en-US" dirty="0"/>
              </a:p>
            </p:txBody>
          </p:sp>
          <p:sp>
            <p:nvSpPr>
              <p:cNvPr id="84" name="TextBox 83"/>
              <p:cNvSpPr txBox="1"/>
              <p:nvPr/>
            </p:nvSpPr>
            <p:spPr>
              <a:xfrm>
                <a:off x="2387600" y="4067175"/>
                <a:ext cx="304800" cy="369332"/>
              </a:xfrm>
              <a:prstGeom prst="rect">
                <a:avLst/>
              </a:prstGeom>
              <a:noFill/>
            </p:spPr>
            <p:txBody>
              <a:bodyPr wrap="square" rtlCol="0">
                <a:spAutoFit/>
              </a:bodyPr>
              <a:lstStyle/>
              <a:p>
                <a:r>
                  <a:rPr lang="en-US" dirty="0" smtClean="0"/>
                  <a:t>-</a:t>
                </a:r>
                <a:endParaRPr lang="en-US" dirty="0"/>
              </a:p>
            </p:txBody>
          </p:sp>
          <p:sp>
            <p:nvSpPr>
              <p:cNvPr id="85" name="TextBox 84"/>
              <p:cNvSpPr txBox="1"/>
              <p:nvPr/>
            </p:nvSpPr>
            <p:spPr>
              <a:xfrm>
                <a:off x="2470150" y="5428218"/>
                <a:ext cx="304800" cy="369332"/>
              </a:xfrm>
              <a:prstGeom prst="rect">
                <a:avLst/>
              </a:prstGeom>
              <a:noFill/>
            </p:spPr>
            <p:txBody>
              <a:bodyPr wrap="square" rtlCol="0">
                <a:spAutoFit/>
              </a:bodyPr>
              <a:lstStyle/>
              <a:p>
                <a:r>
                  <a:rPr lang="en-US" dirty="0" smtClean="0"/>
                  <a:t>-</a:t>
                </a:r>
                <a:endParaRPr lang="en-US" dirty="0"/>
              </a:p>
            </p:txBody>
          </p:sp>
          <p:sp>
            <p:nvSpPr>
              <p:cNvPr id="86" name="TextBox 85"/>
              <p:cNvSpPr txBox="1"/>
              <p:nvPr/>
            </p:nvSpPr>
            <p:spPr>
              <a:xfrm>
                <a:off x="3035300" y="6000750"/>
                <a:ext cx="304800" cy="369332"/>
              </a:xfrm>
              <a:prstGeom prst="rect">
                <a:avLst/>
              </a:prstGeom>
              <a:noFill/>
            </p:spPr>
            <p:txBody>
              <a:bodyPr wrap="square" rtlCol="0">
                <a:spAutoFit/>
              </a:bodyPr>
              <a:lstStyle/>
              <a:p>
                <a:r>
                  <a:rPr lang="en-US" dirty="0" smtClean="0"/>
                  <a:t>-</a:t>
                </a:r>
                <a:endParaRPr lang="en-US" dirty="0"/>
              </a:p>
            </p:txBody>
          </p:sp>
          <p:sp>
            <p:nvSpPr>
              <p:cNvPr id="88" name="TextBox 87"/>
              <p:cNvSpPr txBox="1"/>
              <p:nvPr/>
            </p:nvSpPr>
            <p:spPr>
              <a:xfrm>
                <a:off x="2635250" y="4869418"/>
                <a:ext cx="304800" cy="369332"/>
              </a:xfrm>
              <a:prstGeom prst="rect">
                <a:avLst/>
              </a:prstGeom>
              <a:noFill/>
            </p:spPr>
            <p:txBody>
              <a:bodyPr wrap="square" rtlCol="0">
                <a:spAutoFit/>
              </a:bodyPr>
              <a:lstStyle/>
              <a:p>
                <a:r>
                  <a:rPr lang="en-US" dirty="0" smtClean="0"/>
                  <a:t>-</a:t>
                </a:r>
                <a:endParaRPr lang="en-US" dirty="0"/>
              </a:p>
            </p:txBody>
          </p:sp>
          <p:sp>
            <p:nvSpPr>
              <p:cNvPr id="91" name="TextBox 90"/>
              <p:cNvSpPr txBox="1"/>
              <p:nvPr/>
            </p:nvSpPr>
            <p:spPr>
              <a:xfrm>
                <a:off x="4337050" y="4951968"/>
                <a:ext cx="304800" cy="369332"/>
              </a:xfrm>
              <a:prstGeom prst="rect">
                <a:avLst/>
              </a:prstGeom>
              <a:noFill/>
            </p:spPr>
            <p:txBody>
              <a:bodyPr wrap="square" rtlCol="0">
                <a:spAutoFit/>
              </a:bodyPr>
              <a:lstStyle/>
              <a:p>
                <a:r>
                  <a:rPr lang="en-US" dirty="0" smtClean="0"/>
                  <a:t>-</a:t>
                </a:r>
                <a:endParaRPr lang="en-US" dirty="0"/>
              </a:p>
            </p:txBody>
          </p:sp>
        </p:gr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blipFill dpi="0" rotWithShape="1">
          <a:blip r:embed="rId4"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pPr eaLnBrk="1" hangingPunct="1">
              <a:defRPr/>
            </a:pPr>
            <a:r>
              <a:rPr lang="en-US" b="1"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Diffusion of Heat in GaAs</a:t>
            </a:r>
            <a:endPar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graphicFrame>
        <p:nvGraphicFramePr>
          <p:cNvPr id="2054" name="Object 6"/>
          <p:cNvGraphicFramePr>
            <a:graphicFrameLocks noChangeAspect="1"/>
          </p:cNvGraphicFramePr>
          <p:nvPr/>
        </p:nvGraphicFramePr>
        <p:xfrm>
          <a:off x="-152400" y="381000"/>
          <a:ext cx="9518650" cy="6554788"/>
        </p:xfrm>
        <a:graphic>
          <a:graphicData uri="http://schemas.openxmlformats.org/presentationml/2006/ole">
            <p:oleObj spid="_x0000_s2054" name="Graph" r:id="rId5" imgW="3839040" imgH="2643840" progId="">
              <p:embed/>
            </p:oleObj>
          </a:graphicData>
        </a:graphic>
      </p:graphicFrame>
      <p:sp>
        <p:nvSpPr>
          <p:cNvPr id="2057" name="TextBox 4"/>
          <p:cNvSpPr txBox="1">
            <a:spLocks noChangeArrowheads="1"/>
          </p:cNvSpPr>
          <p:nvPr/>
        </p:nvSpPr>
        <p:spPr bwMode="auto">
          <a:xfrm>
            <a:off x="6477000" y="1524000"/>
            <a:ext cx="2514600" cy="2032000"/>
          </a:xfrm>
          <a:prstGeom prst="rect">
            <a:avLst/>
          </a:prstGeom>
          <a:noFill/>
          <a:ln w="9525">
            <a:solidFill>
              <a:schemeClr val="tx1"/>
            </a:solidFill>
            <a:miter lim="800000"/>
            <a:headEnd/>
            <a:tailEnd/>
          </a:ln>
        </p:spPr>
        <p:txBody>
          <a:bodyPr>
            <a:spAutoFit/>
          </a:bodyPr>
          <a:lstStyle/>
          <a:p>
            <a:r>
              <a:rPr lang="en-US"/>
              <a:t>                     </a:t>
            </a:r>
          </a:p>
          <a:p>
            <a:endParaRPr lang="en-US"/>
          </a:p>
          <a:p>
            <a:endParaRPr lang="en-US"/>
          </a:p>
          <a:p>
            <a:endParaRPr lang="en-US"/>
          </a:p>
          <a:p>
            <a:endParaRPr lang="en-US"/>
          </a:p>
          <a:p>
            <a:endParaRPr lang="en-US"/>
          </a:p>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blipFill dpi="0" rotWithShape="1">
          <a:blip r:embed="rId4" cstate="print"/>
          <a:srcRect/>
          <a:tile tx="0" ty="0" sx="100000" sy="100000" flip="none" algn="tl"/>
        </a:blipFill>
        <a:effectLst/>
      </p:bgPr>
    </p:bg>
    <p:spTree>
      <p:nvGrpSpPr>
        <p:cNvPr id="1" name=""/>
        <p:cNvGrpSpPr/>
        <p:nvPr/>
      </p:nvGrpSpPr>
      <p:grpSpPr>
        <a:xfrm>
          <a:off x="0" y="0"/>
          <a:ext cx="0" cy="0"/>
          <a:chOff x="0" y="0"/>
          <a:chExt cx="0" cy="0"/>
        </a:xfrm>
      </p:grpSpPr>
      <p:graphicFrame>
        <p:nvGraphicFramePr>
          <p:cNvPr id="4099" name="Object 3"/>
          <p:cNvGraphicFramePr>
            <a:graphicFrameLocks noChangeAspect="1"/>
          </p:cNvGraphicFramePr>
          <p:nvPr/>
        </p:nvGraphicFramePr>
        <p:xfrm>
          <a:off x="381000" y="152400"/>
          <a:ext cx="8216900" cy="6935788"/>
        </p:xfrm>
        <a:graphic>
          <a:graphicData uri="http://schemas.openxmlformats.org/presentationml/2006/ole">
            <p:oleObj spid="_x0000_s4099" name="Graph" r:id="rId5" imgW="3683520" imgH="3108960" progId="">
              <p:embed/>
            </p:oleObj>
          </a:graphicData>
        </a:graphic>
      </p:graphicFrame>
      <p:sp>
        <p:nvSpPr>
          <p:cNvPr id="2" name="Title 1"/>
          <p:cNvSpPr>
            <a:spLocks noGrp="1"/>
          </p:cNvSpPr>
          <p:nvPr>
            <p:ph type="title"/>
          </p:nvPr>
        </p:nvSpPr>
        <p:spPr>
          <a:xfrm>
            <a:off x="457200" y="0"/>
            <a:ext cx="82296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hangingPunct="1">
              <a:defRPr/>
            </a:pP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Single Pulse Evolution</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cxnSp>
        <p:nvCxnSpPr>
          <p:cNvPr id="5" name="Straight Arrow Connector 4"/>
          <p:cNvCxnSpPr/>
          <p:nvPr/>
        </p:nvCxnSpPr>
        <p:spPr>
          <a:xfrm rot="5400000">
            <a:off x="1715294" y="2932906"/>
            <a:ext cx="2362200" cy="1588"/>
          </a:xfrm>
          <a:prstGeom prst="straightConnector1">
            <a:avLst/>
          </a:prstGeom>
          <a:ln w="444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4103" name="TextBox 5"/>
          <p:cNvSpPr txBox="1">
            <a:spLocks noChangeArrowheads="1"/>
          </p:cNvSpPr>
          <p:nvPr/>
        </p:nvSpPr>
        <p:spPr bwMode="auto">
          <a:xfrm>
            <a:off x="2895600" y="1839913"/>
            <a:ext cx="1295400" cy="369887"/>
          </a:xfrm>
          <a:prstGeom prst="rect">
            <a:avLst/>
          </a:prstGeom>
          <a:noFill/>
          <a:ln w="9525">
            <a:noFill/>
            <a:miter lim="800000"/>
            <a:headEnd/>
            <a:tailEnd/>
          </a:ln>
        </p:spPr>
        <p:txBody>
          <a:bodyPr>
            <a:spAutoFit/>
          </a:bodyPr>
          <a:lstStyle/>
          <a:p>
            <a:r>
              <a:rPr lang="en-US">
                <a:solidFill>
                  <a:schemeClr val="accent1"/>
                </a:solidFill>
              </a:rPr>
              <a:t>Heat Loss</a:t>
            </a:r>
          </a:p>
        </p:txBody>
      </p:sp>
      <p:cxnSp>
        <p:nvCxnSpPr>
          <p:cNvPr id="7" name="Straight Arrow Connector 6"/>
          <p:cNvCxnSpPr/>
          <p:nvPr/>
        </p:nvCxnSpPr>
        <p:spPr>
          <a:xfrm>
            <a:off x="4495800" y="3884613"/>
            <a:ext cx="2286000" cy="1587"/>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sp>
        <p:nvSpPr>
          <p:cNvPr id="4105" name="TextBox 8"/>
          <p:cNvSpPr txBox="1">
            <a:spLocks noChangeArrowheads="1"/>
          </p:cNvSpPr>
          <p:nvPr/>
        </p:nvSpPr>
        <p:spPr bwMode="auto">
          <a:xfrm>
            <a:off x="4800600" y="3505200"/>
            <a:ext cx="1905000" cy="369888"/>
          </a:xfrm>
          <a:prstGeom prst="rect">
            <a:avLst/>
          </a:prstGeom>
          <a:noFill/>
          <a:ln w="9525">
            <a:noFill/>
            <a:miter lim="800000"/>
            <a:headEnd/>
            <a:tailEnd/>
          </a:ln>
        </p:spPr>
        <p:txBody>
          <a:bodyPr>
            <a:spAutoFit/>
          </a:bodyPr>
          <a:lstStyle/>
          <a:p>
            <a:r>
              <a:rPr lang="en-US">
                <a:solidFill>
                  <a:schemeClr val="accent1"/>
                </a:solidFill>
              </a:rPr>
              <a:t>Heat Diffusion</a:t>
            </a:r>
          </a:p>
        </p:txBody>
      </p:sp>
      <p:sp>
        <p:nvSpPr>
          <p:cNvPr id="4106" name="TextBox 11"/>
          <p:cNvSpPr txBox="1">
            <a:spLocks noChangeArrowheads="1"/>
          </p:cNvSpPr>
          <p:nvPr/>
        </p:nvSpPr>
        <p:spPr bwMode="auto">
          <a:xfrm>
            <a:off x="4800600" y="1676400"/>
            <a:ext cx="2819400" cy="1200150"/>
          </a:xfrm>
          <a:prstGeom prst="rect">
            <a:avLst/>
          </a:prstGeom>
          <a:noFill/>
          <a:ln w="9525">
            <a:solidFill>
              <a:schemeClr val="tx1"/>
            </a:solidFill>
            <a:miter lim="800000"/>
            <a:headEnd/>
            <a:tailEnd/>
          </a:ln>
        </p:spPr>
        <p:txBody>
          <a:bodyPr>
            <a:spAutoFit/>
          </a:bodyPr>
          <a:lstStyle/>
          <a:p>
            <a:endParaRPr lang="en-US"/>
          </a:p>
          <a:p>
            <a:endParaRPr lang="en-US"/>
          </a:p>
          <a:p>
            <a:endParaRPr lang="en-US"/>
          </a:p>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blipFill dpi="0" rotWithShape="1">
          <a:blip r:embed="rId4" cstate="print"/>
          <a:srcRect/>
          <a:tile tx="0" ty="0" sx="100000" sy="100000" flip="none" algn="tl"/>
        </a:blipFill>
        <a:effectLst/>
      </p:bgPr>
    </p:bg>
    <p:spTree>
      <p:nvGrpSpPr>
        <p:cNvPr id="1" name=""/>
        <p:cNvGrpSpPr/>
        <p:nvPr/>
      </p:nvGrpSpPr>
      <p:grpSpPr>
        <a:xfrm>
          <a:off x="0" y="0"/>
          <a:ext cx="0" cy="0"/>
          <a:chOff x="0" y="0"/>
          <a:chExt cx="0" cy="0"/>
        </a:xfrm>
      </p:grpSpPr>
      <p:graphicFrame>
        <p:nvGraphicFramePr>
          <p:cNvPr id="29702" name="Object 6"/>
          <p:cNvGraphicFramePr>
            <a:graphicFrameLocks noChangeAspect="1"/>
          </p:cNvGraphicFramePr>
          <p:nvPr/>
        </p:nvGraphicFramePr>
        <p:xfrm>
          <a:off x="431800" y="293688"/>
          <a:ext cx="8189913" cy="6951662"/>
        </p:xfrm>
        <a:graphic>
          <a:graphicData uri="http://schemas.openxmlformats.org/presentationml/2006/ole">
            <p:oleObj spid="_x0000_s29702" name="Graph" r:id="rId5" imgW="3780000" imgH="3208320" progId="">
              <p:embed/>
            </p:oleObj>
          </a:graphicData>
        </a:graphic>
      </p:graphicFrame>
      <p:sp>
        <p:nvSpPr>
          <p:cNvPr id="2" name="Title 1"/>
          <p:cNvSpPr>
            <a:spLocks noGrp="1"/>
          </p:cNvSpPr>
          <p:nvPr>
            <p:ph type="title"/>
          </p:nvPr>
        </p:nvSpPr>
        <p:spPr>
          <a:xfrm>
            <a:off x="457200" y="73152"/>
            <a:ext cx="8229600" cy="1143000"/>
          </a:xfrm>
        </p:spPr>
        <p:txBody>
          <a:bodyPr/>
          <a:lstStyle/>
          <a:p>
            <a:pPr eaLnBrk="1" hangingPunct="1">
              <a:defRPr/>
            </a:pPr>
            <a:r>
              <a:rPr lang="en-US"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Analysis of Outward Diffusion of Carriers</a:t>
            </a:r>
            <a:endPar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29705" name="TextBox 4"/>
          <p:cNvSpPr txBox="1">
            <a:spLocks noChangeArrowheads="1"/>
          </p:cNvSpPr>
          <p:nvPr/>
        </p:nvSpPr>
        <p:spPr bwMode="auto">
          <a:xfrm>
            <a:off x="5311775" y="1785938"/>
            <a:ext cx="2133600" cy="738187"/>
          </a:xfrm>
          <a:prstGeom prst="rect">
            <a:avLst/>
          </a:prstGeom>
          <a:noFill/>
          <a:ln w="9525">
            <a:solidFill>
              <a:schemeClr val="tx1"/>
            </a:solidFill>
            <a:miter lim="800000"/>
            <a:headEnd/>
            <a:tailEnd/>
          </a:ln>
        </p:spPr>
        <p:txBody>
          <a:bodyPr>
            <a:spAutoFit/>
          </a:bodyPr>
          <a:lstStyle/>
          <a:p>
            <a:endParaRPr lang="en-US" sz="1200"/>
          </a:p>
          <a:p>
            <a:endParaRPr lang="en-US" sz="1200"/>
          </a:p>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blipFill dpi="0" rotWithShape="1">
          <a:blip r:embed="rId4" cstate="print"/>
          <a:srcRect/>
          <a:tile tx="0" ty="0" sx="100000" sy="100000" flip="none" algn="tl"/>
        </a:blipFill>
        <a:effectLst/>
      </p:bgPr>
    </p:bg>
    <p:spTree>
      <p:nvGrpSpPr>
        <p:cNvPr id="1" name=""/>
        <p:cNvGrpSpPr/>
        <p:nvPr/>
      </p:nvGrpSpPr>
      <p:grpSpPr>
        <a:xfrm>
          <a:off x="0" y="0"/>
          <a:ext cx="0" cy="0"/>
          <a:chOff x="0" y="0"/>
          <a:chExt cx="0" cy="0"/>
        </a:xfrm>
      </p:grpSpPr>
      <p:graphicFrame>
        <p:nvGraphicFramePr>
          <p:cNvPr id="5124" name="Object 4"/>
          <p:cNvGraphicFramePr>
            <a:graphicFrameLocks noChangeAspect="1"/>
          </p:cNvGraphicFramePr>
          <p:nvPr/>
        </p:nvGraphicFramePr>
        <p:xfrm>
          <a:off x="409575" y="303213"/>
          <a:ext cx="8234363" cy="6962775"/>
        </p:xfrm>
        <a:graphic>
          <a:graphicData uri="http://schemas.openxmlformats.org/presentationml/2006/ole">
            <p:oleObj spid="_x0000_s5124" name="Graph" r:id="rId5" imgW="3683520" imgH="3114720" progId="">
              <p:embed/>
            </p:oleObj>
          </a:graphicData>
        </a:graphic>
      </p:graphicFrame>
      <p:sp>
        <p:nvSpPr>
          <p:cNvPr id="2" name="Title 1"/>
          <p:cNvSpPr>
            <a:spLocks noGrp="1"/>
          </p:cNvSpPr>
          <p:nvPr>
            <p:ph type="title"/>
          </p:nvPr>
        </p:nvSpPr>
        <p:spPr>
          <a:xfrm>
            <a:off x="457200" y="73152"/>
            <a:ext cx="8229600" cy="1143000"/>
          </a:xfrm>
        </p:spPr>
        <p:txBody>
          <a:bodyPr/>
          <a:lstStyle/>
          <a:p>
            <a:pPr eaLnBrk="1" hangingPunct="1">
              <a:defRPr/>
            </a:pPr>
            <a:r>
              <a:rPr lang="en-US"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Continued…Analysis of Outward Diffusion of Carriers</a:t>
            </a:r>
            <a:endParaRPr lang="en-US"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127" name="TextBox 4"/>
          <p:cNvSpPr txBox="1">
            <a:spLocks noChangeArrowheads="1"/>
          </p:cNvSpPr>
          <p:nvPr/>
        </p:nvSpPr>
        <p:spPr bwMode="auto">
          <a:xfrm>
            <a:off x="4876800" y="1643007"/>
            <a:ext cx="2209800" cy="923330"/>
          </a:xfrm>
          <a:prstGeom prst="rect">
            <a:avLst/>
          </a:prstGeom>
          <a:noFill/>
          <a:ln w="9525">
            <a:solidFill>
              <a:schemeClr val="tx1"/>
            </a:solidFill>
            <a:miter lim="800000"/>
            <a:headEnd/>
            <a:tailEnd/>
          </a:ln>
        </p:spPr>
        <p:txBody>
          <a:bodyPr wrap="square">
            <a:spAutoFit/>
          </a:bodyPr>
          <a:lstStyle/>
          <a:p>
            <a:endParaRPr lang="en-US"/>
          </a:p>
          <a:p>
            <a:endParaRPr lang="en-US"/>
          </a:p>
          <a:p>
            <a:endParaRPr lang="en-US"/>
          </a:p>
        </p:txBody>
      </p:sp>
      <p:graphicFrame>
        <p:nvGraphicFramePr>
          <p:cNvPr id="5" name="Object 4"/>
          <p:cNvGraphicFramePr>
            <a:graphicFrameLocks noChangeAspect="1"/>
          </p:cNvGraphicFramePr>
          <p:nvPr/>
        </p:nvGraphicFramePr>
        <p:xfrm>
          <a:off x="2971800" y="2209800"/>
          <a:ext cx="688975" cy="427038"/>
        </p:xfrm>
        <a:graphic>
          <a:graphicData uri="http://schemas.openxmlformats.org/presentationml/2006/ole">
            <p:oleObj spid="_x0000_s5127" name="Equation" r:id="rId6" imgW="355320" imgH="177480" progId="Equation.3">
              <p:embed/>
            </p:oleObj>
          </a:graphicData>
        </a:graphic>
      </p:graphicFrame>
      <p:graphicFrame>
        <p:nvGraphicFramePr>
          <p:cNvPr id="5128" name="Object 8"/>
          <p:cNvGraphicFramePr>
            <a:graphicFrameLocks noChangeAspect="1"/>
          </p:cNvGraphicFramePr>
          <p:nvPr/>
        </p:nvGraphicFramePr>
        <p:xfrm>
          <a:off x="6553200" y="2743200"/>
          <a:ext cx="1009650" cy="519112"/>
        </p:xfrm>
        <a:graphic>
          <a:graphicData uri="http://schemas.openxmlformats.org/presentationml/2006/ole">
            <p:oleObj spid="_x0000_s5128" name="Equation" r:id="rId7" imgW="520700" imgH="215900" progId="Equation.3">
              <p:embed/>
            </p:oleObj>
          </a:graphicData>
        </a:graphic>
      </p:graphicFrame>
      <p:graphicFrame>
        <p:nvGraphicFramePr>
          <p:cNvPr id="5129" name="Object 9"/>
          <p:cNvGraphicFramePr>
            <a:graphicFrameLocks noChangeAspect="1"/>
          </p:cNvGraphicFramePr>
          <p:nvPr/>
        </p:nvGraphicFramePr>
        <p:xfrm>
          <a:off x="3200400" y="4114800"/>
          <a:ext cx="763587" cy="395288"/>
        </p:xfrm>
        <a:graphic>
          <a:graphicData uri="http://schemas.openxmlformats.org/presentationml/2006/ole">
            <p:oleObj spid="_x0000_s5129" name="Equation" r:id="rId8" imgW="393700" imgH="1651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Conclusions</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4819" name="Content Placeholder 2"/>
          <p:cNvSpPr>
            <a:spLocks noGrp="1"/>
          </p:cNvSpPr>
          <p:nvPr>
            <p:ph idx="1"/>
          </p:nvPr>
        </p:nvSpPr>
        <p:spPr>
          <a:xfrm>
            <a:off x="0" y="1752600"/>
            <a:ext cx="8686800" cy="2743200"/>
          </a:xfrm>
        </p:spPr>
        <p:txBody>
          <a:bodyPr/>
          <a:lstStyle/>
          <a:p>
            <a:pPr lvl="1" eaLnBrk="1" hangingPunct="1">
              <a:buFont typeface="Arial" charset="0"/>
              <a:buChar char="•"/>
            </a:pPr>
            <a:r>
              <a:rPr lang="en-US" smtClean="0"/>
              <a:t>We found that the diffusion of carriers is best represented by the temperature difference rather than the light signal.</a:t>
            </a:r>
          </a:p>
          <a:p>
            <a:pPr lvl="1" eaLnBrk="1" hangingPunct="1">
              <a:buFont typeface="Arial" charset="0"/>
              <a:buChar char="•"/>
            </a:pPr>
            <a:r>
              <a:rPr lang="en-US" smtClean="0"/>
              <a:t>When analyzing light profiles, the square root of the signal should be used to obtain an accurate measurement of the carrier density.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TotalTime>
  <Words>712</Words>
  <Application>Microsoft Macintosh PowerPoint</Application>
  <PresentationFormat>On-screen Show (4:3)</PresentationFormat>
  <Paragraphs>125</Paragraphs>
  <Slides>9</Slides>
  <Notes>6</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Office Theme</vt:lpstr>
      <vt:lpstr>Graph</vt:lpstr>
      <vt:lpstr>Equation</vt:lpstr>
      <vt:lpstr>Exploring Free Carrier Diffusion  with Light- and Heat-Generating Recombination </vt:lpstr>
      <vt:lpstr>Generation of Electricity!!</vt:lpstr>
      <vt:lpstr>Slide 3</vt:lpstr>
      <vt:lpstr>Experimental Set-up</vt:lpstr>
      <vt:lpstr>Diffusion of Heat in GaAs</vt:lpstr>
      <vt:lpstr>Single Pulse Evolution</vt:lpstr>
      <vt:lpstr>Analysis of Outward Diffusion of Carriers</vt:lpstr>
      <vt:lpstr>Continued…Analysis of Outward Diffusion of Carriers</vt:lpstr>
      <vt:lpstr>Conclusions</vt:lpstr>
    </vt:vector>
  </TitlesOfParts>
  <Company>Davidson College Labs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Optimization of the FLIR T300 and Study of Radiative and Non-Radiative Recombination in GaAs</dc:title>
  <dc:creator>Lab User</dc:creator>
  <cp:lastModifiedBy>Ryan Crum</cp:lastModifiedBy>
  <cp:revision>287</cp:revision>
  <dcterms:created xsi:type="dcterms:W3CDTF">2011-01-09T17:20:36Z</dcterms:created>
  <dcterms:modified xsi:type="dcterms:W3CDTF">2011-01-09T17:47:45Z</dcterms:modified>
</cp:coreProperties>
</file>